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8"/>
  </p:notesMasterIdLst>
  <p:sldIdLst>
    <p:sldId id="256" r:id="rId2"/>
    <p:sldId id="257" r:id="rId3"/>
    <p:sldId id="309" r:id="rId4"/>
    <p:sldId id="311" r:id="rId5"/>
    <p:sldId id="332" r:id="rId6"/>
    <p:sldId id="312" r:id="rId7"/>
    <p:sldId id="305" r:id="rId8"/>
    <p:sldId id="259" r:id="rId9"/>
    <p:sldId id="260" r:id="rId10"/>
    <p:sldId id="261" r:id="rId11"/>
    <p:sldId id="263" r:id="rId12"/>
    <p:sldId id="304" r:id="rId13"/>
    <p:sldId id="264" r:id="rId14"/>
    <p:sldId id="265" r:id="rId15"/>
    <p:sldId id="266" r:id="rId16"/>
    <p:sldId id="267" r:id="rId17"/>
    <p:sldId id="268" r:id="rId18"/>
    <p:sldId id="269" r:id="rId19"/>
    <p:sldId id="271" r:id="rId20"/>
    <p:sldId id="270" r:id="rId21"/>
    <p:sldId id="272" r:id="rId22"/>
    <p:sldId id="316" r:id="rId23"/>
    <p:sldId id="317" r:id="rId24"/>
    <p:sldId id="318" r:id="rId25"/>
    <p:sldId id="319" r:id="rId26"/>
    <p:sldId id="320" r:id="rId27"/>
    <p:sldId id="331" r:id="rId28"/>
    <p:sldId id="321" r:id="rId29"/>
    <p:sldId id="322" r:id="rId30"/>
    <p:sldId id="323" r:id="rId31"/>
    <p:sldId id="315" r:id="rId32"/>
    <p:sldId id="324" r:id="rId33"/>
    <p:sldId id="325" r:id="rId34"/>
    <p:sldId id="279" r:id="rId35"/>
    <p:sldId id="280" r:id="rId36"/>
    <p:sldId id="281" r:id="rId37"/>
    <p:sldId id="283" r:id="rId38"/>
    <p:sldId id="284" r:id="rId39"/>
    <p:sldId id="293" r:id="rId40"/>
    <p:sldId id="297" r:id="rId41"/>
    <p:sldId id="296" r:id="rId42"/>
    <p:sldId id="298" r:id="rId43"/>
    <p:sldId id="326" r:id="rId44"/>
    <p:sldId id="327" r:id="rId45"/>
    <p:sldId id="328" r:id="rId46"/>
    <p:sldId id="330" r:id="rId47"/>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0" clrIdx="0"/>
  <p:cmAuthor id="1" name="30104 30104" initials="33" lastIdx="6" clrIdx="1">
    <p:extLst>
      <p:ext uri="{19B8F6BF-5375-455C-9EA6-DF929625EA0E}">
        <p15:presenceInfo xmlns:p15="http://schemas.microsoft.com/office/powerpoint/2012/main" xmlns="" userId="3acc428bd5e28dd5" providerId="Windows Live"/>
      </p:ext>
    </p:extLst>
  </p:cmAuthor>
  <p:cmAuthor id="2" name="order27900 order27900" initials="oo" lastIdx="5" clrIdx="2">
    <p:extLst>
      <p:ext uri="{19B8F6BF-5375-455C-9EA6-DF929625EA0E}">
        <p15:presenceInfo xmlns:p15="http://schemas.microsoft.com/office/powerpoint/2012/main" xmlns="" userId="ee917bb5466618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5" d="100"/>
          <a:sy n="105" d="100"/>
        </p:scale>
        <p:origin x="-84"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5-23T10:57:13.051" idx="2">
    <p:pos x="1787" y="2010"/>
    <p:text>Σύνολο νομοθετημάτων 5ετίας 2003-2008 = 109
Σύνολο νομοθετημάτων 5ετίας 2008-2012 = 69
</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9-05-23T12:09:17.805" idx="9">
    <p:pos x="1283" y="1114"/>
    <p:text>Η επιτυχία του εκσυγχρονισμού της Αστυνομίας, που αναγνωρίζεται από όλους, οφείλεται στη στενή συνεργασία που υπήρξε για πρώτη φορά μεταξύ του πολιτικού προϊστάμενου και της ηγεσίας του Σώματος, χωρίς τις διελκυστίνδες του παρελθόντος. 
Κοινός μας στόχος ήταν η συνεχής μετεξέλιξη της, γιατί μια σύγχρονη Αστυνομία δεν μπορεί να λειτουργεί στη βάση μιας στάσιμης δομής. 
Κοινή μας θέση ήταν ότι η Αστυνομία έπρεπε ν’ απεγκλωβιστεί από την ανάμειξη της πολιτικής στις προαγωγές και στα εσωτερικά της θέματα. Γι αυτό και όσον αφορά τις εκπαιδεύσεις στο εξωτερικό επιλέγονται μέλη με αξιοκρατικά κριτήρια – όχι μονίμως τα ίδια άτομα. 
Έγιναν πολλές αλλαγές τα τελευταία χρόνια ως απόρροια της αγαστής συνεργασίας. 
</p:text>
  </p:cm>
</p:cmLst>
</file>

<file path=ppt/comments/comment11.xml><?xml version="1.0" encoding="utf-8"?>
<p:cmLst xmlns:a="http://schemas.openxmlformats.org/drawingml/2006/main" xmlns:r="http://schemas.openxmlformats.org/officeDocument/2006/relationships" xmlns:p="http://schemas.openxmlformats.org/presentationml/2006/main">
  <p:cm authorId="2" dt="2019-05-29T15:37:07.428" idx="3">
    <p:pos x="7114" y="1496"/>
    <p:text>Το μέτρο λειτουργεί αποτελεσματικά τόσο στα πλαίσια της ασφάλειας όσο και στην εξυπηρέτηση  των φιλάθλων (καταγεγραμμένα 654 άτομα, ενώ έχει δρομολογηθεί νέος κύκλος εκπαιδεύσεων για καινούριες εγγραφές).</p:text>
    <p:extLst>
      <p:ext uri="{C676402C-5697-4E1C-873F-D02D1690AC5C}">
        <p15:threadingInfo xmlns:p15="http://schemas.microsoft.com/office/powerpoint/2012/main" xmlns=""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0" dt="2019-05-23T13:05:43.133" idx="10">
    <p:pos x="6404" y="3334"/>
    <p:text>Από το σύνολο των 131 δράσεων που περιλαμβάνονταν σε αυτό, υλοποιήθηκαν πέραν των 100.
</p:text>
  </p:cm>
</p:cmLst>
</file>

<file path=ppt/comments/comment13.xml><?xml version="1.0" encoding="utf-8"?>
<p:cmLst xmlns:a="http://schemas.openxmlformats.org/drawingml/2006/main" xmlns:r="http://schemas.openxmlformats.org/officeDocument/2006/relationships" xmlns:p="http://schemas.openxmlformats.org/presentationml/2006/main">
  <p:cm authorId="2" dt="2019-05-29T16:01:52.096" idx="4">
    <p:pos x="6115" y="3548"/>
    <p:text>Αισθανόμαστε περήφανοι γιατί από το 2015 αναγνωρίζοντας το έργο που επιτελείται και εκτιμώντας τις καλές πρακτικές της ανθρωποκεντρικής  φιλοσοφίας που, εφαρμόζεται επισκέπτονται τις Φυλακές μας πολλοί ξένοι για να ακολουθήσουν το παράδειγμά μας. 
Ενδεικτικό της αναγνώρισης, ήταν η ανάθεση στο Τμήμα Φυλακών από το Συμβούλιο της Ευρώπης, της διοργάνωσης του 24ου Συνεδρίου των Διευθυντών Σωφρονιστικών Υπηρεσιών και Φυλακών των χωρών μελών του ΣτΕ και του ετήσιου Συνεδρίου του οργανισμού EUROPRIS την περασμένη εβδομάδα στην Κύπρο.</p:text>
    <p:extLst>
      <p:ext uri="{C676402C-5697-4E1C-873F-D02D1690AC5C}">
        <p15:threadingInfo xmlns:p15="http://schemas.microsoft.com/office/powerpoint/2012/main" xmlns=""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5-27T15:33:15.589" idx="1">
    <p:pos x="4173" y="2757"/>
    <p:text>User	23/5/2019
Με γνώμονα τον εκσυγχρονισμό, την διαφάνεια, τον σεβασμό των ανθρωπίνων δικαιωμάτων, την αξιοκρατία και την ασφάλεια του Πολίτη,</p:text>
    <p:extLst>
      <p:ext uri="{C676402C-5697-4E1C-873F-D02D1690AC5C}">
        <p15:threadingInfo xmlns:p15="http://schemas.microsoft.com/office/powerpoint/2012/main" xmlns=""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9-05-30T08:26:30.210" idx="5">
    <p:pos x="5331" y="2163"/>
    <p:text>Ευχαριστώ ιδιαιτέρως  το Γενικό Εισαγγελέα, τον Πρόεδρο και τα Μέλη του Α.Δ, για τα καλά τους λόγια, τον Πρόεδρο και τα μέλη του ΠΔΣ και τους δικηγόρους οι οποίοι στήριξαν την όλη προσπάθεια</p:text>
    <p:extLst>
      <p:ext uri="{C676402C-5697-4E1C-873F-D02D1690AC5C}">
        <p15:threadingInfo xmlns:p15="http://schemas.microsoft.com/office/powerpoint/2012/main" xmlns=""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5-27T15:57:35.209" idx="2">
    <p:pos x="5337" y="2592"/>
    <p:text>(η προσφορά έχει κατακυρωθεί - η υλοποίηση θα αρχίσει 6 μήνες μετά την υπογραφή συμβολαίων).</p:text>
    <p:extLst>
      <p:ext uri="{C676402C-5697-4E1C-873F-D02D1690AC5C}">
        <p15:threadingInfo xmlns:p15="http://schemas.microsoft.com/office/powerpoint/2012/main" xmlns="" timeZoneBias="-180"/>
      </p:ext>
    </p:extLst>
  </p:cm>
  <p:cm authorId="1" dt="2019-05-27T15:58:40.314" idx="3">
    <p:pos x="4014" y="3092"/>
    <p:text>για την άμεση καταγραφή των πρακτικών της δικαστικής διαδικασίας.</p:text>
    <p:extLst>
      <p:ext uri="{C676402C-5697-4E1C-873F-D02D1690AC5C}">
        <p15:threadingInfo xmlns:p15="http://schemas.microsoft.com/office/powerpoint/2012/main" xmlns=""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5-27T16:00:00.370" idx="4">
    <p:pos x="1640" y="3809"/>
    <p:text>(νομοσχέδιο – παρουσιάστηκε 2017).</p:text>
    <p:extLst>
      <p:ext uri="{C676402C-5697-4E1C-873F-D02D1690AC5C}">
        <p15:threadingInfo xmlns:p15="http://schemas.microsoft.com/office/powerpoint/2012/main" xmlns=""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19-05-23T11:18:40.224" idx="3">
    <p:pos x="2318" y="3009"/>
    <p:text>Πραγματοποιήθηκαν πολυάριθμες συναντήσεις μου με τους δικαστές του ΑΔ, τον ΓΕ, τον ΠΔΣ, τους δικηγόρους, οικονομικούς φορείς, τα κοινοβουλευτικά κόμματα. 
Συντελεστής αυτής της προσπάθειας η στενή συνεργασία με όλους τους φορείς, τον Γ.Ε., το Α.Δ., τον Π.Δ.Σ., τους δικηγόρους και την συνέχεια εγγυάται η μικρή ομάδα που έχει συσταθεί στο ΥΔΔΤ, ο ζήλος και το ενδιαφέρον που έχουν επιδείξει όλη αυτή την περίοδο. 
</p:text>
  </p:cm>
</p:cmLst>
</file>

<file path=ppt/comments/comment7.xml><?xml version="1.0" encoding="utf-8"?>
<p:cmLst xmlns:a="http://schemas.openxmlformats.org/drawingml/2006/main" xmlns:r="http://schemas.openxmlformats.org/officeDocument/2006/relationships" xmlns:p="http://schemas.openxmlformats.org/presentationml/2006/main">
  <p:cm authorId="2" dt="2019-05-29T15:21:37.015" idx="1">
    <p:pos x="1501" y="3554"/>
    <p:text>Για πρώτη φορά θα απονέμεται στους απόφοιτους της Αστυνομικής Ακαδημίας ανώτερο δίπλωμα φοίτησης, ως αποτέλεσμα της πιστοποίησης της Αστυνομικής Ακαδημίας ως Ίδρυμα Ανώτερης Εκπαίδευσης και της ποιότητας του προγράμματος εκπαίδευσης των δοκίμων αστυνομικών από τον Φορέα Διασφάλισης και Πιστοποίησης της Ποιότητας της Ανώτερης Εκπαίδευσης στις 13 Μαΐου 2019.</p:text>
    <p:extLst>
      <p:ext uri="{C676402C-5697-4E1C-873F-D02D1690AC5C}">
        <p15:threadingInfo xmlns:p15="http://schemas.microsoft.com/office/powerpoint/2012/main" xmlns=""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0" dt="2019-05-23T11:50:32.037" idx="6">
    <p:pos x="6024" y="1084"/>
    <p:text>Θέσαμε το θεσμικό υπόβαθρο για αποτελεσματική δίωξη όσων μελών καταχρώνται την θέση τους, ασκώντας εξουσία, επιδεικνύοντας κακή συμπεριφορά ή τη δύναμη τους στον πολίτη, λόγω της θέσης τους. 
</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9-05-23T11:55:37.938" idx="7">
    <p:pos x="6650" y="1146"/>
    <p:text>Στα πλαίσια επανεξέτασης των 11 ακυρωτικών δικαστικών αποφάσεων σε προαγωγές στην  Αστυνομία, το κράτος κλήθηκε να καταβάλει αναδρομικούς μισθούς ύψους 388,081 ευρώ.</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065" cy="494134"/>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0092" y="0"/>
            <a:ext cx="2946065" cy="494134"/>
          </a:xfrm>
          <a:prstGeom prst="rect">
            <a:avLst/>
          </a:prstGeom>
        </p:spPr>
        <p:txBody>
          <a:bodyPr vert="horz" lIns="91440" tIns="45720" rIns="91440" bIns="45720" rtlCol="0"/>
          <a:lstStyle>
            <a:lvl1pPr algn="r">
              <a:defRPr sz="1200"/>
            </a:lvl1pPr>
          </a:lstStyle>
          <a:p>
            <a:fld id="{ED38F78F-EEB6-4B53-8919-42B025096A77}" type="datetimeFigureOut">
              <a:rPr lang="el-GR" smtClean="0"/>
              <a:t>30/5/2019</a:t>
            </a:fld>
            <a:endParaRPr lang="el-GR"/>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160" y="4751031"/>
            <a:ext cx="5439355" cy="388796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378529"/>
            <a:ext cx="2946065" cy="494134"/>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50092" y="9378529"/>
            <a:ext cx="2946065" cy="494134"/>
          </a:xfrm>
          <a:prstGeom prst="rect">
            <a:avLst/>
          </a:prstGeom>
        </p:spPr>
        <p:txBody>
          <a:bodyPr vert="horz" lIns="91440" tIns="45720" rIns="91440" bIns="45720" rtlCol="0" anchor="b"/>
          <a:lstStyle>
            <a:lvl1pPr algn="r">
              <a:defRPr sz="1200"/>
            </a:lvl1pPr>
          </a:lstStyle>
          <a:p>
            <a:fld id="{0190F186-A66D-4BF9-A557-729B62687453}" type="slidenum">
              <a:rPr lang="el-GR" smtClean="0"/>
              <a:t>‹#›</a:t>
            </a:fld>
            <a:endParaRPr lang="el-GR"/>
          </a:p>
        </p:txBody>
      </p:sp>
    </p:spTree>
    <p:extLst>
      <p:ext uri="{BB962C8B-B14F-4D97-AF65-F5344CB8AC3E}">
        <p14:creationId xmlns:p14="http://schemas.microsoft.com/office/powerpoint/2010/main" val="1333894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190F186-A66D-4BF9-A557-729B62687453}" type="slidenum">
              <a:rPr lang="el-GR" smtClean="0"/>
              <a:t>1</a:t>
            </a:fld>
            <a:endParaRPr lang="el-GR"/>
          </a:p>
        </p:txBody>
      </p:sp>
    </p:spTree>
    <p:extLst>
      <p:ext uri="{BB962C8B-B14F-4D97-AF65-F5344CB8AC3E}">
        <p14:creationId xmlns:p14="http://schemas.microsoft.com/office/powerpoint/2010/main" val="239682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E3EC276-2048-458F-A7CA-8C09F57891A1}" type="datetime1">
              <a:rPr lang="en-US" smtClean="0"/>
              <a:t>5/30/2019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C472EA-5516-473D-9800-AE714D74389A}" type="datetime1">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16BEDB9-803E-45B2-AF7E-F3C636A1E4EC}" type="datetime1">
              <a:rPr lang="en-US" smtClean="0"/>
              <a:t>5/30/2019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D218154-39BE-476D-AAEF-A81A879A1AF4}" type="datetime1">
              <a:rPr lang="en-US" smtClean="0"/>
              <a:t>5/30/2019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DB54AF6-6EF7-4362-88B5-8DFD62319909}" type="datetime1">
              <a:rPr lang="en-US" smtClean="0"/>
              <a:t>5/30/2019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B2698F3-C48E-4DA0-A277-D7F409C5C371}" type="datetime1">
              <a:rPr lang="en-US" smtClean="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7191A7F-5934-414D-AB51-BB10E9398E33}" type="datetime1">
              <a:rPr lang="en-US" smtClean="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E5910F-36ED-4228-A1CE-4990450B477F}" type="datetime1">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E25637C-0D45-4826-BAF1-EAF2FDF5FE78}" type="datetime1">
              <a:rPr lang="en-US" smtClean="0"/>
              <a:t>5/30/2019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24CB4F-4B8F-4555-B4BC-347FBF0D1515}" type="datetime1">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7098436-AD64-4E04-8330-B23501282E12}" type="datetime1">
              <a:rPr lang="en-US" smtClean="0"/>
              <a:t>5/30/2019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B04735-965D-4EDA-A02C-FD857002DB43}" type="datetime1">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B38170-5BEF-496C-A587-FB12C8D7F2FF}" type="datetime1">
              <a:rPr lang="en-US" smtClean="0"/>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9AAD06-0E83-466B-8A4F-E87A74019D65}" type="datetime1">
              <a:rPr lang="en-US" smtClean="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EDA07-1F32-45DD-820C-DF1661998B62}" type="datetime1">
              <a:rPr lang="en-US" smtClean="0"/>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EACF0D-42F9-44C8-934A-38816F274260}" type="datetime1">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B5CB52-3802-4DC6-A6ED-D3732D9CB1E5}" type="datetime1">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B0FD16-7FC2-4B7F-93F0-717165B8E12A}" type="datetime1">
              <a:rPr lang="en-US" smtClean="0"/>
              <a:t>5/30/2019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E1E036-19EB-4EEC-BE49-15EBC857E81F}"/>
              </a:ext>
            </a:extLst>
          </p:cNvPr>
          <p:cNvSpPr>
            <a:spLocks noGrp="1"/>
          </p:cNvSpPr>
          <p:nvPr>
            <p:ph type="ctrTitle"/>
          </p:nvPr>
        </p:nvSpPr>
        <p:spPr>
          <a:xfrm>
            <a:off x="1371600" y="1829283"/>
            <a:ext cx="9448800" cy="1825096"/>
          </a:xfrm>
        </p:spPr>
        <p:txBody>
          <a:bodyPr>
            <a:normAutofit/>
          </a:bodyPr>
          <a:lstStyle/>
          <a:p>
            <a:r>
              <a:rPr lang="el-GR" sz="4000" b="1" dirty="0" err="1">
                <a:solidFill>
                  <a:srgbClr val="002060"/>
                </a:solidFill>
                <a:latin typeface="Arial" panose="020B0604020202020204" pitchFamily="34" charset="0"/>
                <a:cs typeface="Arial" panose="020B0604020202020204" pitchFamily="34" charset="0"/>
              </a:rPr>
              <a:t>ΑπολογισμοΣ</a:t>
            </a:r>
            <a:r>
              <a:rPr lang="el-GR" sz="4000" b="1" dirty="0">
                <a:solidFill>
                  <a:srgbClr val="002060"/>
                </a:solidFill>
                <a:latin typeface="Arial" panose="020B0604020202020204" pitchFamily="34" charset="0"/>
                <a:cs typeface="Arial" panose="020B0604020202020204" pitchFamily="34" charset="0"/>
              </a:rPr>
              <a:t> εργου </a:t>
            </a:r>
            <a:r>
              <a:rPr lang="el-GR" sz="4000" b="1" dirty="0" err="1">
                <a:solidFill>
                  <a:srgbClr val="002060"/>
                </a:solidFill>
                <a:latin typeface="Arial" panose="020B0604020202020204" pitchFamily="34" charset="0"/>
                <a:cs typeface="Arial" panose="020B0604020202020204" pitchFamily="34" charset="0"/>
              </a:rPr>
              <a:t>υπουργειου</a:t>
            </a:r>
            <a:r>
              <a:rPr lang="el-GR" sz="4000" b="1" dirty="0">
                <a:solidFill>
                  <a:srgbClr val="002060"/>
                </a:solidFill>
                <a:latin typeface="Arial" panose="020B0604020202020204" pitchFamily="34" charset="0"/>
                <a:cs typeface="Arial" panose="020B0604020202020204" pitchFamily="34" charset="0"/>
              </a:rPr>
              <a:t> </a:t>
            </a:r>
            <a:r>
              <a:rPr lang="el-GR" sz="4000" b="1" dirty="0" err="1">
                <a:solidFill>
                  <a:srgbClr val="002060"/>
                </a:solidFill>
                <a:latin typeface="Arial" panose="020B0604020202020204" pitchFamily="34" charset="0"/>
                <a:cs typeface="Arial" panose="020B0604020202020204" pitchFamily="34" charset="0"/>
              </a:rPr>
              <a:t>δικαιοσυνηΣ</a:t>
            </a:r>
            <a:r>
              <a:rPr lang="el-GR" sz="4000" b="1" dirty="0">
                <a:solidFill>
                  <a:srgbClr val="002060"/>
                </a:solidFill>
                <a:latin typeface="Arial" panose="020B0604020202020204" pitchFamily="34" charset="0"/>
                <a:cs typeface="Arial" panose="020B0604020202020204" pitchFamily="34" charset="0"/>
              </a:rPr>
              <a:t> και </a:t>
            </a:r>
            <a:r>
              <a:rPr lang="el-GR" sz="4000" b="1" dirty="0" err="1">
                <a:solidFill>
                  <a:srgbClr val="002060"/>
                </a:solidFill>
                <a:latin typeface="Arial" panose="020B0604020202020204" pitchFamily="34" charset="0"/>
                <a:cs typeface="Arial" panose="020B0604020202020204" pitchFamily="34" charset="0"/>
              </a:rPr>
              <a:t>δημοσιαΣ</a:t>
            </a:r>
            <a:r>
              <a:rPr lang="el-GR" sz="4000" b="1" dirty="0">
                <a:solidFill>
                  <a:srgbClr val="002060"/>
                </a:solidFill>
                <a:latin typeface="Arial" panose="020B0604020202020204" pitchFamily="34" charset="0"/>
                <a:cs typeface="Arial" panose="020B0604020202020204" pitchFamily="34" charset="0"/>
              </a:rPr>
              <a:t> </a:t>
            </a:r>
            <a:r>
              <a:rPr lang="el-GR" sz="4000" b="1" dirty="0" err="1">
                <a:solidFill>
                  <a:srgbClr val="002060"/>
                </a:solidFill>
                <a:latin typeface="Arial" panose="020B0604020202020204" pitchFamily="34" charset="0"/>
                <a:cs typeface="Arial" panose="020B0604020202020204" pitchFamily="34" charset="0"/>
              </a:rPr>
              <a:t>ταξεωΣ</a:t>
            </a:r>
            <a:endParaRPr lang="en-GB" sz="4000" b="1" dirty="0">
              <a:solidFill>
                <a:srgbClr val="00206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D86A9DEE-4092-498C-85E0-2D698DD3EFCB}"/>
              </a:ext>
            </a:extLst>
          </p:cNvPr>
          <p:cNvSpPr>
            <a:spLocks noGrp="1"/>
          </p:cNvSpPr>
          <p:nvPr>
            <p:ph type="subTitle" idx="1"/>
          </p:nvPr>
        </p:nvSpPr>
        <p:spPr/>
        <p:txBody>
          <a:bodyPr>
            <a:normAutofit/>
          </a:bodyPr>
          <a:lstStyle/>
          <a:p>
            <a:r>
              <a:rPr lang="el-GR" sz="3600" dirty="0">
                <a:solidFill>
                  <a:srgbClr val="002060"/>
                </a:solidFill>
              </a:rPr>
              <a:t>Μάρτιος 2013 – Μάιος 2019</a:t>
            </a:r>
            <a:endParaRPr lang="en-GB" sz="3600" dirty="0">
              <a:solidFill>
                <a:srgbClr val="002060"/>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96425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00840"/>
            <a:ext cx="10820400" cy="5017846"/>
          </a:xfrm>
        </p:spPr>
        <p:txBody>
          <a:bodyPr>
            <a:normAutofit lnSpcReduction="10000"/>
          </a:bodyPr>
          <a:lstStyle/>
          <a:p>
            <a:pPr marL="0" indent="0">
              <a:buNone/>
            </a:pPr>
            <a:r>
              <a:rPr lang="el-GR" b="1" dirty="0">
                <a:solidFill>
                  <a:srgbClr val="002060"/>
                </a:solidFill>
              </a:rPr>
              <a:t>Ενισχύσαμε το σύστημα απονομής της δικαιοσύνης με νομοθετικά και άλλα μέτρα</a:t>
            </a:r>
            <a:r>
              <a:rPr lang="en-US" b="1" dirty="0">
                <a:solidFill>
                  <a:srgbClr val="002060"/>
                </a:solidFill>
              </a:rPr>
              <a:t>:</a:t>
            </a:r>
          </a:p>
          <a:p>
            <a:pPr lvl="0"/>
            <a:r>
              <a:rPr lang="el-GR" b="1" dirty="0">
                <a:solidFill>
                  <a:srgbClr val="002060"/>
                </a:solidFill>
              </a:rPr>
              <a:t>ανακατανομή της </a:t>
            </a:r>
            <a:r>
              <a:rPr lang="el-GR" b="1" dirty="0" err="1">
                <a:solidFill>
                  <a:srgbClr val="002060"/>
                </a:solidFill>
              </a:rPr>
              <a:t>καθ΄</a:t>
            </a:r>
            <a:r>
              <a:rPr lang="el-GR" b="1" dirty="0">
                <a:solidFill>
                  <a:srgbClr val="002060"/>
                </a:solidFill>
              </a:rPr>
              <a:t> </a:t>
            </a:r>
            <a:r>
              <a:rPr lang="el-GR" b="1" dirty="0" err="1">
                <a:solidFill>
                  <a:srgbClr val="002060"/>
                </a:solidFill>
              </a:rPr>
              <a:t>ύλην</a:t>
            </a:r>
            <a:r>
              <a:rPr lang="el-GR" b="1" dirty="0">
                <a:solidFill>
                  <a:srgbClr val="002060"/>
                </a:solidFill>
              </a:rPr>
              <a:t> δικαιοδοσίας των Επαρχιακών Δικαστηρίων</a:t>
            </a:r>
            <a:r>
              <a:rPr lang="el-GR" dirty="0">
                <a:solidFill>
                  <a:srgbClr val="002060"/>
                </a:solidFill>
              </a:rPr>
              <a:t> στις βαθμίδες Επαρχιακού Δικαστή και Ανώτερου Επαρχιακού Δικαστή. </a:t>
            </a:r>
          </a:p>
          <a:p>
            <a:pPr lvl="0"/>
            <a:r>
              <a:rPr lang="el-GR" dirty="0">
                <a:solidFill>
                  <a:srgbClr val="002060"/>
                </a:solidFill>
              </a:rPr>
              <a:t>ρυθμίσεις στον περί </a:t>
            </a:r>
            <a:r>
              <a:rPr lang="el-GR" b="1" dirty="0">
                <a:solidFill>
                  <a:srgbClr val="002060"/>
                </a:solidFill>
              </a:rPr>
              <a:t>Παραγραφής Νόμο.</a:t>
            </a:r>
            <a:endParaRPr lang="en-US" dirty="0">
              <a:solidFill>
                <a:srgbClr val="002060"/>
              </a:solidFill>
            </a:endParaRPr>
          </a:p>
          <a:p>
            <a:pPr lvl="0"/>
            <a:r>
              <a:rPr lang="el-GR" b="1" dirty="0">
                <a:solidFill>
                  <a:srgbClr val="002060"/>
                </a:solidFill>
              </a:rPr>
              <a:t>επέκταση των περιπτώσεων</a:t>
            </a:r>
            <a:r>
              <a:rPr lang="el-GR" dirty="0">
                <a:solidFill>
                  <a:srgbClr val="002060"/>
                </a:solidFill>
              </a:rPr>
              <a:t> βεβαίωσης ομολογίας ενοχής επί ποινικών κλήσεων, όπου δεν είναι απαραίτητη η παρουσία του κατηγορουμένου στο δικαστήριο.</a:t>
            </a:r>
          </a:p>
          <a:p>
            <a:pPr lvl="0"/>
            <a:r>
              <a:rPr lang="el-GR" dirty="0">
                <a:solidFill>
                  <a:srgbClr val="002060"/>
                </a:solidFill>
              </a:rPr>
              <a:t>εισαγωγή της </a:t>
            </a:r>
            <a:r>
              <a:rPr lang="el-GR" b="1" dirty="0">
                <a:solidFill>
                  <a:srgbClr val="002060"/>
                </a:solidFill>
              </a:rPr>
              <a:t>υποκατάστατης επίδοσης ποινικής κλήσης.</a:t>
            </a:r>
            <a:endParaRPr lang="el-GR" dirty="0">
              <a:solidFill>
                <a:srgbClr val="002060"/>
              </a:solidFill>
            </a:endParaRPr>
          </a:p>
          <a:p>
            <a:pPr lvl="0" algn="just"/>
            <a:r>
              <a:rPr lang="el-GR" dirty="0">
                <a:solidFill>
                  <a:srgbClr val="002060"/>
                </a:solidFill>
              </a:rPr>
              <a:t>οριοθέτηση του δικαιώματος </a:t>
            </a:r>
            <a:r>
              <a:rPr lang="el-GR" b="1" dirty="0">
                <a:solidFill>
                  <a:srgbClr val="002060"/>
                </a:solidFill>
              </a:rPr>
              <a:t>έφεσης επί αποφάσεων σε ενδιάμεσες αιτήσεις</a:t>
            </a:r>
            <a:r>
              <a:rPr lang="el-GR" dirty="0">
                <a:solidFill>
                  <a:srgbClr val="002060"/>
                </a:solidFill>
              </a:rPr>
              <a:t>.</a:t>
            </a:r>
          </a:p>
          <a:p>
            <a:pPr lvl="0" algn="just"/>
            <a:r>
              <a:rPr lang="el-GR" dirty="0">
                <a:solidFill>
                  <a:srgbClr val="002060"/>
                </a:solidFill>
              </a:rPr>
              <a:t>Ψήφιση Νόμου για </a:t>
            </a:r>
            <a:r>
              <a:rPr lang="el-GR" b="1" dirty="0">
                <a:solidFill>
                  <a:srgbClr val="002060"/>
                </a:solidFill>
              </a:rPr>
              <a:t>ρύθμιση του θέματος της διαμεσολάβησης σε οικογενειακές υποθέσεις.</a:t>
            </a:r>
          </a:p>
          <a:p>
            <a:pPr algn="just"/>
            <a:r>
              <a:rPr lang="el-GR" b="1" u="sng" dirty="0">
                <a:solidFill>
                  <a:srgbClr val="002060"/>
                </a:solidFill>
              </a:rPr>
              <a:t>Εκκρεμεί για διαβούλευση στο ΑΔ και στον ΠΔΣ</a:t>
            </a:r>
            <a:r>
              <a:rPr lang="el-GR" dirty="0">
                <a:solidFill>
                  <a:srgbClr val="002060"/>
                </a:solidFill>
              </a:rPr>
              <a:t> αναθεώρηση του θεσμού της διαμεσολάβησης πολιτικές υποθέσεις </a:t>
            </a:r>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576951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22872"/>
            <a:ext cx="10820400" cy="4995813"/>
          </a:xfrm>
        </p:spPr>
        <p:txBody>
          <a:bodyPr>
            <a:normAutofit/>
          </a:bodyPr>
          <a:lstStyle/>
          <a:p>
            <a:pPr marL="0" indent="0" algn="just">
              <a:buNone/>
            </a:pPr>
            <a:endParaRPr lang="el-GR" b="1" dirty="0">
              <a:solidFill>
                <a:srgbClr val="002060"/>
              </a:solidFill>
            </a:endParaRPr>
          </a:p>
          <a:p>
            <a:pPr marL="0" indent="0" algn="just">
              <a:buNone/>
            </a:pPr>
            <a:r>
              <a:rPr lang="el-GR" b="1" dirty="0">
                <a:solidFill>
                  <a:srgbClr val="002060"/>
                </a:solidFill>
              </a:rPr>
              <a:t>Προγραμματίσαμε απαραίτητα έργα υποδομής για τα Δικαστήρια:</a:t>
            </a:r>
          </a:p>
          <a:p>
            <a:pPr marL="0" indent="0" algn="just">
              <a:buNone/>
            </a:pPr>
            <a:endParaRPr lang="el-GR" dirty="0">
              <a:solidFill>
                <a:srgbClr val="002060"/>
              </a:solidFill>
            </a:endParaRPr>
          </a:p>
          <a:p>
            <a:pPr algn="just"/>
            <a:r>
              <a:rPr lang="el-GR" b="1" dirty="0">
                <a:solidFill>
                  <a:srgbClr val="002060"/>
                </a:solidFill>
              </a:rPr>
              <a:t>3 νέα κτίρια Δικαστηρίων</a:t>
            </a:r>
            <a:r>
              <a:rPr lang="el-GR" dirty="0">
                <a:solidFill>
                  <a:srgbClr val="002060"/>
                </a:solidFill>
              </a:rPr>
              <a:t>: Επέκταση Επαρχιακού Δικαστηρίου Πάφου, ανέγερση νέου Ε.Δ. Αμμόχωστου και αποκατάσταση διατηρητέας οικοδομής ως Κτίριο Διοικητικού Δικαστηρίου.</a:t>
            </a:r>
          </a:p>
          <a:p>
            <a:pPr algn="just"/>
            <a:r>
              <a:rPr lang="en-US" b="1" dirty="0">
                <a:solidFill>
                  <a:srgbClr val="002060"/>
                </a:solidFill>
              </a:rPr>
              <a:t>B</a:t>
            </a:r>
            <a:r>
              <a:rPr lang="el-GR" b="1" dirty="0" err="1">
                <a:solidFill>
                  <a:srgbClr val="002060"/>
                </a:solidFill>
              </a:rPr>
              <a:t>ελτιωτικά</a:t>
            </a:r>
            <a:r>
              <a:rPr lang="el-GR" b="1" dirty="0">
                <a:solidFill>
                  <a:srgbClr val="002060"/>
                </a:solidFill>
              </a:rPr>
              <a:t> έργα</a:t>
            </a:r>
            <a:r>
              <a:rPr lang="el-GR" dirty="0">
                <a:solidFill>
                  <a:srgbClr val="002060"/>
                </a:solidFill>
              </a:rPr>
              <a:t> στις υποδομές του Επαρχιακού Δικαστηρίου Λευκωσίας και του ευρύτερου χώρου των Δικαστηρίων της Λευκωσίας. </a:t>
            </a:r>
          </a:p>
          <a:p>
            <a:pPr algn="just"/>
            <a:r>
              <a:rPr lang="el-GR" dirty="0">
                <a:solidFill>
                  <a:srgbClr val="002060"/>
                </a:solidFill>
              </a:rPr>
              <a:t>Σε εξέλιξη βρίσκονται οι διαδικασίες για </a:t>
            </a:r>
            <a:r>
              <a:rPr lang="el-GR" b="1" dirty="0">
                <a:solidFill>
                  <a:srgbClr val="002060"/>
                </a:solidFill>
              </a:rPr>
              <a:t>ανέγερση νέου Επαρχιακού Δικαστηρίου Λευκωσίας (11/2022)</a:t>
            </a:r>
            <a:r>
              <a:rPr lang="en-US" dirty="0">
                <a:solidFill>
                  <a:srgbClr val="002060"/>
                </a:solidFill>
              </a:rPr>
              <a:t>, </a:t>
            </a:r>
            <a:r>
              <a:rPr lang="el-GR" dirty="0">
                <a:solidFill>
                  <a:srgbClr val="002060"/>
                </a:solidFill>
              </a:rPr>
              <a:t>ανακαίνιση του πρώην ξενοδοχείου Φιλοξενία για </a:t>
            </a:r>
            <a:r>
              <a:rPr lang="el-GR" b="1" dirty="0">
                <a:solidFill>
                  <a:srgbClr val="002060"/>
                </a:solidFill>
              </a:rPr>
              <a:t>στέγαση του Εφετείου και Εμπορικού Δικαστηρίου (2/2020), ανακαίνιση πρώην Α.Δ. (2/2020) </a:t>
            </a:r>
            <a:r>
              <a:rPr lang="el-GR" dirty="0">
                <a:solidFill>
                  <a:srgbClr val="002060"/>
                </a:solidFill>
              </a:rPr>
              <a:t>και διαμόρφωση κτιρίου </a:t>
            </a:r>
            <a:r>
              <a:rPr lang="el-GR" b="1" dirty="0">
                <a:solidFill>
                  <a:srgbClr val="002060"/>
                </a:solidFill>
              </a:rPr>
              <a:t>για στέγαση του Διοικητικού Δικαστηρίου Διεθνούς Προστασίας (12/2019).</a:t>
            </a:r>
            <a:endParaRPr lang="el-GR" b="1" dirty="0"/>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86175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4356BA2-5BB7-4706-8FE0-F9A605F470E2}"/>
              </a:ext>
            </a:extLst>
          </p:cNvPr>
          <p:cNvSpPr/>
          <p:nvPr/>
        </p:nvSpPr>
        <p:spPr>
          <a:xfrm>
            <a:off x="739471" y="1041621"/>
            <a:ext cx="10360550" cy="5047536"/>
          </a:xfrm>
          <a:prstGeom prst="rect">
            <a:avLst/>
          </a:prstGeom>
        </p:spPr>
        <p:txBody>
          <a:bodyPr wrap="square">
            <a:spAutoFit/>
          </a:bodyPr>
          <a:lstStyle/>
          <a:p>
            <a:pPr algn="just"/>
            <a:r>
              <a:rPr lang="el-GR" sz="2200" b="1" dirty="0">
                <a:solidFill>
                  <a:srgbClr val="002060"/>
                </a:solidFill>
              </a:rPr>
              <a:t>          </a:t>
            </a:r>
          </a:p>
          <a:p>
            <a:pPr algn="just"/>
            <a:endParaRPr lang="el-GR" sz="2200" b="1" dirty="0">
              <a:solidFill>
                <a:srgbClr val="002060"/>
              </a:solidFill>
            </a:endParaRPr>
          </a:p>
          <a:p>
            <a:pPr algn="just"/>
            <a:r>
              <a:rPr lang="el-GR" sz="2200" b="1" dirty="0">
                <a:solidFill>
                  <a:srgbClr val="002060"/>
                </a:solidFill>
              </a:rPr>
              <a:t> Συμπερασματικά, για την υλοποίηση της μεταρρύθμισης</a:t>
            </a:r>
          </a:p>
          <a:p>
            <a:pPr algn="just"/>
            <a:endParaRPr lang="el-GR" sz="2200" b="1" dirty="0">
              <a:solidFill>
                <a:srgbClr val="002060"/>
              </a:solidFill>
            </a:endParaRPr>
          </a:p>
          <a:p>
            <a:pPr marL="342900" indent="-342900" algn="just">
              <a:buFont typeface="Arial" panose="020B0604020202020204" pitchFamily="34" charset="0"/>
              <a:buChar char="•"/>
            </a:pPr>
            <a:r>
              <a:rPr lang="el-GR" sz="2200" dirty="0">
                <a:solidFill>
                  <a:srgbClr val="002060"/>
                </a:solidFill>
              </a:rPr>
              <a:t>Έχει τροχοδρομηθεί η υλοποίηση όλων των εισηγήσεων που περιλαμβάνονται στην έκθεση των Ιρλανδών εμπειρογνωμόνων, με εξαίρεση τη σύσταση ανεξάρτητης Δικαστικής Υπηρεσίας.</a:t>
            </a:r>
          </a:p>
          <a:p>
            <a:pPr marL="342900" indent="-342900" algn="just">
              <a:buFont typeface="Arial" panose="020B0604020202020204" pitchFamily="34" charset="0"/>
              <a:buChar char="•"/>
            </a:pPr>
            <a:r>
              <a:rPr lang="el-GR" sz="2200" dirty="0">
                <a:solidFill>
                  <a:srgbClr val="002060"/>
                </a:solidFill>
              </a:rPr>
              <a:t>Το έργο προωθεί η Επιτροπή Μεταρρύθμισης και ο Διευθυντής της κ. Γιώργος </a:t>
            </a:r>
            <a:r>
              <a:rPr lang="el-GR" sz="2200" dirty="0" err="1">
                <a:solidFill>
                  <a:srgbClr val="002060"/>
                </a:solidFill>
              </a:rPr>
              <a:t>Ερωτοκρίτου</a:t>
            </a:r>
            <a:r>
              <a:rPr lang="el-GR" sz="2200" dirty="0">
                <a:solidFill>
                  <a:srgbClr val="002060"/>
                </a:solidFill>
              </a:rPr>
              <a:t>, με βάση συγκεκριμένο πρόγραμμα υλοποίησης και ορίζοντα ολοκλήρωσης το 2021. </a:t>
            </a:r>
          </a:p>
          <a:p>
            <a:pPr marL="342900" indent="-342900" algn="just">
              <a:buFont typeface="Arial" panose="020B0604020202020204" pitchFamily="34" charset="0"/>
              <a:buChar char="•"/>
            </a:pPr>
            <a:r>
              <a:rPr lang="el-GR" sz="2200" dirty="0">
                <a:solidFill>
                  <a:srgbClr val="002060"/>
                </a:solidFill>
              </a:rPr>
              <a:t>Πραγματοποιήθηκαν συναντήσεις του </a:t>
            </a:r>
            <a:r>
              <a:rPr lang="el-GR" sz="2200" dirty="0" err="1">
                <a:solidFill>
                  <a:srgbClr val="002060"/>
                </a:solidFill>
              </a:rPr>
              <a:t>ΠτΔ</a:t>
            </a:r>
            <a:r>
              <a:rPr lang="el-GR" sz="2200" dirty="0">
                <a:solidFill>
                  <a:srgbClr val="002060"/>
                </a:solidFill>
              </a:rPr>
              <a:t> με τα μέλη του ΑΔ και τους δικηγόρους.</a:t>
            </a:r>
          </a:p>
          <a:p>
            <a:pPr algn="just"/>
            <a:endParaRPr lang="el-GR" sz="2200" dirty="0">
              <a:solidFill>
                <a:srgbClr val="002060"/>
              </a:solidFill>
            </a:endParaRPr>
          </a:p>
          <a:p>
            <a:pPr algn="just"/>
            <a:endParaRPr lang="el-GR" b="1" dirty="0">
              <a:solidFill>
                <a:srgbClr val="002060"/>
              </a:solidFill>
            </a:endParaRPr>
          </a:p>
          <a:p>
            <a:pPr algn="just"/>
            <a:endParaRPr lang="el-GR" dirty="0">
              <a:solidFill>
                <a:srgbClr val="002060"/>
              </a:solidFill>
            </a:endParaRPr>
          </a:p>
        </p:txBody>
      </p:sp>
      <p:sp>
        <p:nvSpPr>
          <p:cNvPr id="3" name="Slide Number Placeholder 2"/>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24173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34738"/>
            <a:ext cx="10820400" cy="5083948"/>
          </a:xfrm>
        </p:spPr>
        <p:txBody>
          <a:bodyPr>
            <a:normAutofit lnSpcReduction="10000"/>
          </a:bodyPr>
          <a:lstStyle/>
          <a:p>
            <a:pPr marL="0" indent="0" algn="ctr">
              <a:buNone/>
            </a:pPr>
            <a:r>
              <a:rPr lang="el-GR" sz="2600" b="1" dirty="0">
                <a:solidFill>
                  <a:srgbClr val="002060"/>
                </a:solidFill>
              </a:rPr>
              <a:t>Τομές και αλλαγές στην Αστυνομία</a:t>
            </a:r>
          </a:p>
          <a:p>
            <a:r>
              <a:rPr lang="el-GR" dirty="0">
                <a:solidFill>
                  <a:srgbClr val="002060"/>
                </a:solidFill>
              </a:rPr>
              <a:t>Για πρώτη φορά αγγίξαμε το θέμα της διαφθοράς στην Αστυνομία και δώσαμε τα αναγκαία όπλα για να αντιμετωπιστεί</a:t>
            </a:r>
          </a:p>
          <a:p>
            <a:pPr lvl="1"/>
            <a:r>
              <a:rPr lang="el-GR" dirty="0">
                <a:solidFill>
                  <a:srgbClr val="002060"/>
                </a:solidFill>
              </a:rPr>
              <a:t>Σύσταση </a:t>
            </a:r>
            <a:r>
              <a:rPr lang="el-GR" b="1" dirty="0">
                <a:solidFill>
                  <a:srgbClr val="002060"/>
                </a:solidFill>
              </a:rPr>
              <a:t>Υπηρεσίας Εσωτερικού Ελέγχου </a:t>
            </a:r>
            <a:r>
              <a:rPr lang="el-GR" dirty="0">
                <a:solidFill>
                  <a:srgbClr val="002060"/>
                </a:solidFill>
              </a:rPr>
              <a:t>–ουσιαστικές εξουσίες για διερεύνηση των υποθέσεων. Μετράμε ήδη αποτελέσματα.</a:t>
            </a:r>
          </a:p>
          <a:p>
            <a:r>
              <a:rPr lang="el-GR" b="1" dirty="0">
                <a:solidFill>
                  <a:srgbClr val="002060"/>
                </a:solidFill>
              </a:rPr>
              <a:t>Δώσαμε έμφαση στα θέματα εκπαίδευσης- </a:t>
            </a:r>
            <a:r>
              <a:rPr lang="el-GR" dirty="0">
                <a:solidFill>
                  <a:srgbClr val="002060"/>
                </a:solidFill>
              </a:rPr>
              <a:t>νέα εκπαιδευτικά προγράμματα. </a:t>
            </a:r>
          </a:p>
          <a:p>
            <a:r>
              <a:rPr lang="el-GR" dirty="0">
                <a:solidFill>
                  <a:srgbClr val="002060"/>
                </a:solidFill>
              </a:rPr>
              <a:t>Αναβαθμίσαμε ποιοτικά το επίπεδο – υπογραφή μνημονίων συνεργασίας  με Παν/</a:t>
            </a:r>
            <a:r>
              <a:rPr lang="el-GR" dirty="0" err="1">
                <a:solidFill>
                  <a:srgbClr val="002060"/>
                </a:solidFill>
              </a:rPr>
              <a:t>μιο</a:t>
            </a:r>
            <a:r>
              <a:rPr lang="el-GR" dirty="0">
                <a:solidFill>
                  <a:srgbClr val="002060"/>
                </a:solidFill>
              </a:rPr>
              <a:t> Κύπρου-  </a:t>
            </a:r>
            <a:r>
              <a:rPr lang="el-GR" b="1" dirty="0">
                <a:solidFill>
                  <a:srgbClr val="002060"/>
                </a:solidFill>
              </a:rPr>
              <a:t>Συνεργασία με τις Ακαδημίες της Ελλάδας και Αγγλίας.</a:t>
            </a:r>
          </a:p>
          <a:p>
            <a:r>
              <a:rPr lang="el-GR" dirty="0">
                <a:solidFill>
                  <a:srgbClr val="002060"/>
                </a:solidFill>
              </a:rPr>
              <a:t>Εισήχθη ο </a:t>
            </a:r>
            <a:r>
              <a:rPr lang="el-GR" b="1" dirty="0">
                <a:solidFill>
                  <a:srgbClr val="002060"/>
                </a:solidFill>
              </a:rPr>
              <a:t>θεσμός της εποπτευόμενης πρακτικής εξάσκησης 54 βδομάδων</a:t>
            </a:r>
            <a:r>
              <a:rPr lang="el-GR" dirty="0">
                <a:solidFill>
                  <a:srgbClr val="002060"/>
                </a:solidFill>
              </a:rPr>
              <a:t>.</a:t>
            </a:r>
          </a:p>
          <a:p>
            <a:r>
              <a:rPr lang="el-GR" dirty="0">
                <a:solidFill>
                  <a:srgbClr val="002060"/>
                </a:solidFill>
              </a:rPr>
              <a:t>Το πρόγραμμα εκπαίδευσης των δοκίμων αστυνομικών στην Αστυνομική Ακαδημία Κύπρου έχει επιμηκυνθεί από 80 σε 120 βδομάδες.</a:t>
            </a:r>
          </a:p>
          <a:p>
            <a:pPr marL="0" indent="0" algn="just">
              <a:buNone/>
            </a:pPr>
            <a:endParaRPr lang="el-GR" dirty="0">
              <a:solidFill>
                <a:srgbClr val="002060"/>
              </a:solidFill>
            </a:endParaRPr>
          </a:p>
          <a:p>
            <a:pPr algn="just"/>
            <a:r>
              <a:rPr lang="el-GR" sz="2400" b="1" dirty="0">
                <a:solidFill>
                  <a:srgbClr val="002060"/>
                </a:solidFill>
              </a:rPr>
              <a:t>Η Αστυνομική Ακαδημία αποκτά το κύρος ανώτερης τριτοβάθμιας σχολής</a:t>
            </a:r>
            <a:r>
              <a:rPr lang="el-GR" sz="2400" dirty="0">
                <a:solidFill>
                  <a:srgbClr val="002060"/>
                </a:solidFill>
              </a:rPr>
              <a:t>. </a:t>
            </a:r>
          </a:p>
          <a:p>
            <a:endParaRPr lang="el-GR" dirty="0"/>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5396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792" y="1057501"/>
            <a:ext cx="10203024" cy="4915282"/>
          </a:xfrm>
        </p:spPr>
        <p:txBody>
          <a:bodyPr>
            <a:noAutofit/>
          </a:bodyPr>
          <a:lstStyle/>
          <a:p>
            <a:pPr marL="0" indent="0" algn="just">
              <a:lnSpc>
                <a:spcPct val="170000"/>
              </a:lnSpc>
              <a:buNone/>
            </a:pPr>
            <a:r>
              <a:rPr lang="el-GR" sz="2000" b="1" dirty="0">
                <a:solidFill>
                  <a:srgbClr val="002060"/>
                </a:solidFill>
              </a:rPr>
              <a:t>Μετατρέψαμε την Αστυνομία σε επιχειρησιακή</a:t>
            </a:r>
            <a:r>
              <a:rPr lang="el-GR" sz="2000" dirty="0">
                <a:solidFill>
                  <a:srgbClr val="002060"/>
                </a:solidFill>
              </a:rPr>
              <a:t>, αυξάνοντας τον αριθμό των επιχειρήσεων για σκοπούς πρόληψης και αντιμετώπισης του οργανωμένου εγκλήματος και </a:t>
            </a:r>
            <a:r>
              <a:rPr lang="el-GR" sz="2000" b="1" dirty="0">
                <a:solidFill>
                  <a:srgbClr val="002060"/>
                </a:solidFill>
              </a:rPr>
              <a:t>ενισχύοντας με προσωπικό την 1η γραμμή δράσης</a:t>
            </a:r>
            <a:r>
              <a:rPr lang="el-GR" sz="2000" dirty="0">
                <a:solidFill>
                  <a:srgbClr val="002060"/>
                </a:solidFill>
              </a:rPr>
              <a:t>.</a:t>
            </a:r>
          </a:p>
          <a:p>
            <a:r>
              <a:rPr lang="el-GR" sz="2000" dirty="0">
                <a:solidFill>
                  <a:srgbClr val="002060"/>
                </a:solidFill>
              </a:rPr>
              <a:t>Προωθήθηκαν </a:t>
            </a:r>
            <a:r>
              <a:rPr lang="el-GR" sz="2000" b="1" dirty="0">
                <a:solidFill>
                  <a:srgbClr val="002060"/>
                </a:solidFill>
              </a:rPr>
              <a:t>συστήματα έξυπνης αστυνόμευσης</a:t>
            </a:r>
            <a:r>
              <a:rPr lang="el-GR" sz="2000" dirty="0">
                <a:solidFill>
                  <a:srgbClr val="002060"/>
                </a:solidFill>
              </a:rPr>
              <a:t>.  </a:t>
            </a:r>
          </a:p>
          <a:p>
            <a:r>
              <a:rPr lang="el-GR" sz="2000" dirty="0">
                <a:solidFill>
                  <a:srgbClr val="002060"/>
                </a:solidFill>
              </a:rPr>
              <a:t>Υιοθετήθηκαν </a:t>
            </a:r>
            <a:r>
              <a:rPr lang="el-GR" sz="2000" b="1" dirty="0">
                <a:solidFill>
                  <a:srgbClr val="002060"/>
                </a:solidFill>
              </a:rPr>
              <a:t>σύγχρονες μέθοδοι διοίκησης </a:t>
            </a:r>
          </a:p>
          <a:p>
            <a:r>
              <a:rPr lang="el-GR" sz="2000" dirty="0">
                <a:solidFill>
                  <a:srgbClr val="002060"/>
                </a:solidFill>
              </a:rPr>
              <a:t>Προωθήθηκαν </a:t>
            </a:r>
            <a:r>
              <a:rPr lang="el-GR" sz="2000" b="1" dirty="0">
                <a:solidFill>
                  <a:srgbClr val="002060"/>
                </a:solidFill>
              </a:rPr>
              <a:t>αλλαγές στη βάση αξιολόγησης κινδύνων. </a:t>
            </a:r>
          </a:p>
          <a:p>
            <a:endParaRPr lang="el-GR" sz="2000" b="1" dirty="0">
              <a:solidFill>
                <a:srgbClr val="002060"/>
              </a:solidFill>
            </a:endParaRPr>
          </a:p>
          <a:p>
            <a:pPr marL="0" indent="0" algn="just">
              <a:buNone/>
            </a:pPr>
            <a:r>
              <a:rPr lang="el-GR" sz="2000" b="1" dirty="0">
                <a:solidFill>
                  <a:srgbClr val="002060"/>
                </a:solidFill>
              </a:rPr>
              <a:t>Επιλύσαμε διαχρονικά προβλήματα όπως είναι </a:t>
            </a:r>
          </a:p>
          <a:p>
            <a:pPr algn="just"/>
            <a:r>
              <a:rPr lang="el-GR" sz="2000" dirty="0">
                <a:solidFill>
                  <a:srgbClr val="002060"/>
                </a:solidFill>
              </a:rPr>
              <a:t>Η εναρμόνιση του ωραρίου με της Δημόσιας Υπηρεσίας</a:t>
            </a:r>
          </a:p>
          <a:p>
            <a:pPr algn="just"/>
            <a:r>
              <a:rPr lang="el-GR" sz="2000" dirty="0">
                <a:solidFill>
                  <a:srgbClr val="002060"/>
                </a:solidFill>
              </a:rPr>
              <a:t>Η μισθολογική ανέλιξη των αστυφυλάκων που επηρεάστηκαν από την </a:t>
            </a:r>
            <a:r>
              <a:rPr lang="el-GR" sz="2000" dirty="0" err="1">
                <a:solidFill>
                  <a:srgbClr val="002060"/>
                </a:solidFill>
              </a:rPr>
              <a:t>παγοποίηση</a:t>
            </a:r>
            <a:r>
              <a:rPr lang="el-GR" sz="2000" dirty="0">
                <a:solidFill>
                  <a:srgbClr val="002060"/>
                </a:solidFill>
              </a:rPr>
              <a:t> των προσαυξήσεων λόγω απουσίας σχετικών ρυθμίσεων για την ανέλιξή τους.</a:t>
            </a:r>
          </a:p>
          <a:p>
            <a:pPr marL="0" indent="0" algn="just">
              <a:buNone/>
            </a:pPr>
            <a:endParaRPr lang="el-GR" sz="2000" dirty="0">
              <a:solidFill>
                <a:srgbClr val="002060"/>
              </a:solidFill>
            </a:endParaRPr>
          </a:p>
          <a:p>
            <a:pPr algn="just"/>
            <a:endParaRPr lang="el-GR" sz="2000" dirty="0">
              <a:solidFill>
                <a:srgbClr val="002060"/>
              </a:solidFill>
            </a:endParaRPr>
          </a:p>
          <a:p>
            <a:pPr algn="just"/>
            <a:endParaRPr lang="el-GR" sz="2000" dirty="0">
              <a:solidFill>
                <a:srgbClr val="002060"/>
              </a:solidFill>
            </a:endParaRPr>
          </a:p>
          <a:p>
            <a:pPr algn="just"/>
            <a:endParaRPr lang="el-GR" sz="2000" dirty="0">
              <a:solidFill>
                <a:srgbClr val="002060"/>
              </a:solidFill>
            </a:endParaRPr>
          </a:p>
          <a:p>
            <a:pPr marL="0" indent="0" algn="just">
              <a:buNone/>
            </a:pPr>
            <a:r>
              <a:rPr lang="el-GR" sz="2000" dirty="0">
                <a:solidFill>
                  <a:srgbClr val="002060"/>
                </a:solidFill>
              </a:rPr>
              <a:t> </a:t>
            </a:r>
          </a:p>
        </p:txBody>
      </p:sp>
      <p:sp>
        <p:nvSpPr>
          <p:cNvPr id="2" name="Slide Number Placeholder 1"/>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845854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8645" y="1244906"/>
            <a:ext cx="9929308" cy="4973779"/>
          </a:xfrm>
        </p:spPr>
        <p:txBody>
          <a:bodyPr>
            <a:normAutofit/>
          </a:bodyPr>
          <a:lstStyle/>
          <a:p>
            <a:endParaRPr lang="el-GR" dirty="0"/>
          </a:p>
          <a:p>
            <a:pPr marL="0" indent="0">
              <a:buNone/>
            </a:pPr>
            <a:r>
              <a:rPr lang="el-GR" b="1" dirty="0">
                <a:solidFill>
                  <a:srgbClr val="002060"/>
                </a:solidFill>
              </a:rPr>
              <a:t>        Αναδιοργάνωση της Αστυνομίας – Για 1</a:t>
            </a:r>
            <a:r>
              <a:rPr lang="el-GR" b="1" baseline="30000" dirty="0">
                <a:solidFill>
                  <a:srgbClr val="002060"/>
                </a:solidFill>
              </a:rPr>
              <a:t>η</a:t>
            </a:r>
            <a:r>
              <a:rPr lang="el-GR" b="1" dirty="0">
                <a:solidFill>
                  <a:srgbClr val="002060"/>
                </a:solidFill>
              </a:rPr>
              <a:t> φορά από το 1960</a:t>
            </a:r>
          </a:p>
          <a:p>
            <a:pPr marL="0" indent="0">
              <a:buNone/>
            </a:pPr>
            <a:endParaRPr lang="el-GR" b="1" dirty="0">
              <a:solidFill>
                <a:srgbClr val="002060"/>
              </a:solidFill>
            </a:endParaRPr>
          </a:p>
          <a:p>
            <a:pPr marL="0" indent="0" algn="just">
              <a:buNone/>
            </a:pPr>
            <a:r>
              <a:rPr lang="el-GR" dirty="0">
                <a:solidFill>
                  <a:srgbClr val="002060"/>
                </a:solidFill>
              </a:rPr>
              <a:t>Προωθήθηκαν 4 συμβάσεις</a:t>
            </a:r>
            <a:r>
              <a:rPr lang="en-US" dirty="0">
                <a:solidFill>
                  <a:srgbClr val="002060"/>
                </a:solidFill>
              </a:rPr>
              <a:t> </a:t>
            </a:r>
            <a:r>
              <a:rPr lang="el-GR" dirty="0">
                <a:solidFill>
                  <a:srgbClr val="002060"/>
                </a:solidFill>
              </a:rPr>
              <a:t>με αγορά υπηρεσιών για</a:t>
            </a:r>
          </a:p>
          <a:p>
            <a:pPr marL="0" indent="0" algn="just">
              <a:buNone/>
            </a:pPr>
            <a:r>
              <a:rPr lang="el-GR" dirty="0">
                <a:solidFill>
                  <a:srgbClr val="002060"/>
                </a:solidFill>
              </a:rPr>
              <a:t>Σχεδιασμό</a:t>
            </a:r>
            <a:r>
              <a:rPr lang="en-US" dirty="0">
                <a:solidFill>
                  <a:srgbClr val="002060"/>
                </a:solidFill>
              </a:rPr>
              <a:t>:</a:t>
            </a:r>
            <a:endParaRPr lang="el-GR" dirty="0">
              <a:solidFill>
                <a:srgbClr val="002060"/>
              </a:solidFill>
            </a:endParaRPr>
          </a:p>
          <a:p>
            <a:pPr algn="just">
              <a:buFont typeface="Wingdings" pitchFamily="2" charset="2"/>
              <a:buChar char="§"/>
            </a:pPr>
            <a:r>
              <a:rPr lang="el-GR" dirty="0">
                <a:solidFill>
                  <a:srgbClr val="002060"/>
                </a:solidFill>
              </a:rPr>
              <a:t> Σύγχρονου μοντέλου αστυνόμευσης και επιχειρησιακής λειτουργίας, </a:t>
            </a:r>
          </a:p>
          <a:p>
            <a:pPr algn="just">
              <a:buFont typeface="Wingdings" pitchFamily="2" charset="2"/>
              <a:buChar char="§"/>
            </a:pPr>
            <a:r>
              <a:rPr lang="el-GR" dirty="0">
                <a:solidFill>
                  <a:srgbClr val="002060"/>
                </a:solidFill>
              </a:rPr>
              <a:t>Σύγχρονου πλαισίου διαχείρισης της μάθησης και ανάπτυξης</a:t>
            </a:r>
          </a:p>
          <a:p>
            <a:pPr algn="just">
              <a:buFont typeface="Wingdings" pitchFamily="2" charset="2"/>
              <a:buChar char="§"/>
            </a:pPr>
            <a:r>
              <a:rPr lang="el-GR" dirty="0">
                <a:solidFill>
                  <a:srgbClr val="002060"/>
                </a:solidFill>
              </a:rPr>
              <a:t>Πλαισίου διαχείρισης του ανθρώπινου δυναμικού και </a:t>
            </a:r>
          </a:p>
          <a:p>
            <a:pPr algn="just">
              <a:buFont typeface="Wingdings" pitchFamily="2" charset="2"/>
              <a:buChar char="Ø"/>
            </a:pPr>
            <a:r>
              <a:rPr lang="el-GR" dirty="0">
                <a:solidFill>
                  <a:srgbClr val="002060"/>
                </a:solidFill>
              </a:rPr>
              <a:t>Παρακολούθηση του έργου της αναδιοργάνωσης</a:t>
            </a:r>
          </a:p>
          <a:p>
            <a:pPr marL="0" indent="0" algn="just">
              <a:buNone/>
            </a:pPr>
            <a:r>
              <a:rPr lang="el-GR" b="1" dirty="0">
                <a:solidFill>
                  <a:srgbClr val="002060"/>
                </a:solidFill>
              </a:rPr>
              <a:t>Οι δύο Συμβάσεις έχουν ήδη προκηρυχθεί.</a:t>
            </a:r>
          </a:p>
          <a:p>
            <a:pPr marL="0" indent="0" algn="just">
              <a:buNone/>
            </a:pPr>
            <a:r>
              <a:rPr lang="el-GR" dirty="0">
                <a:solidFill>
                  <a:srgbClr val="002060"/>
                </a:solidFill>
              </a:rPr>
              <a:t>Στόχος η ολοκλήρωση αρχές του 2023. </a:t>
            </a:r>
          </a:p>
          <a:p>
            <a:pPr marL="0" indent="0" algn="just">
              <a:buNone/>
            </a:pPr>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382390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946" y="806824"/>
            <a:ext cx="10305826" cy="5411862"/>
          </a:xfrm>
        </p:spPr>
        <p:txBody>
          <a:bodyPr>
            <a:normAutofit/>
          </a:bodyPr>
          <a:lstStyle/>
          <a:p>
            <a:pPr marL="0" indent="0" algn="ctr">
              <a:buNone/>
            </a:pPr>
            <a:endParaRPr lang="el-GR" b="1" dirty="0">
              <a:solidFill>
                <a:srgbClr val="002060"/>
              </a:solidFill>
            </a:endParaRPr>
          </a:p>
          <a:p>
            <a:pPr marL="0" indent="0" algn="ctr">
              <a:buNone/>
            </a:pPr>
            <a:r>
              <a:rPr lang="el-GR" b="1" dirty="0">
                <a:solidFill>
                  <a:srgbClr val="002060"/>
                </a:solidFill>
              </a:rPr>
              <a:t>Εκσυγχρονισμός στην Αστυνομία</a:t>
            </a:r>
          </a:p>
          <a:p>
            <a:pPr marL="0" indent="0">
              <a:buNone/>
            </a:pPr>
            <a:r>
              <a:rPr lang="el-GR" dirty="0">
                <a:solidFill>
                  <a:srgbClr val="002060"/>
                </a:solidFill>
              </a:rPr>
              <a:t>Επενδύσαμε στην ευαισθητοποίηση των πολιτών και στη συνεργασία τους με την Αστυνομία: </a:t>
            </a:r>
            <a:endParaRPr lang="en-GB" dirty="0">
              <a:solidFill>
                <a:srgbClr val="002060"/>
              </a:solidFill>
            </a:endParaRPr>
          </a:p>
          <a:p>
            <a:pPr lvl="1" algn="just">
              <a:spcBef>
                <a:spcPts val="1800"/>
              </a:spcBef>
            </a:pPr>
            <a:r>
              <a:rPr lang="el-GR" dirty="0">
                <a:solidFill>
                  <a:srgbClr val="002060"/>
                </a:solidFill>
              </a:rPr>
              <a:t>Προτεραιότητά μας ο </a:t>
            </a:r>
            <a:r>
              <a:rPr lang="el-GR" b="1" dirty="0">
                <a:solidFill>
                  <a:srgbClr val="002060"/>
                </a:solidFill>
              </a:rPr>
              <a:t>θεσμός της Κοινοτικής Αστυνόμευσης</a:t>
            </a:r>
            <a:r>
              <a:rPr lang="el-GR" dirty="0">
                <a:solidFill>
                  <a:srgbClr val="002060"/>
                </a:solidFill>
              </a:rPr>
              <a:t>, ως μέτρο κοινωνικής παρέμβασης (76 Αστυνομικοί της Γειτονιάς σε όλες τις Επαρχίες).</a:t>
            </a:r>
          </a:p>
          <a:p>
            <a:pPr lvl="1" algn="just">
              <a:spcBef>
                <a:spcPts val="1800"/>
              </a:spcBef>
            </a:pPr>
            <a:r>
              <a:rPr lang="el-GR" b="1" dirty="0">
                <a:solidFill>
                  <a:srgbClr val="002060"/>
                </a:solidFill>
              </a:rPr>
              <a:t>Παρατηρητές της Γειτονιάς. </a:t>
            </a:r>
            <a:r>
              <a:rPr lang="el-GR" dirty="0">
                <a:solidFill>
                  <a:srgbClr val="002060"/>
                </a:solidFill>
              </a:rPr>
              <a:t>Το 2012 είχαμε 4,000 εγγεγραμμένους σε 3 Δήμους/Κοινότητες.  Σήμερα έχουμε εγγεγραμμένους 100,000 Παρατηρητές σε 322 Δήμους / Κοινότητες.</a:t>
            </a:r>
          </a:p>
          <a:p>
            <a:pPr lvl="1" algn="just">
              <a:spcBef>
                <a:spcPts val="1800"/>
              </a:spcBef>
            </a:pPr>
            <a:r>
              <a:rPr lang="el-GR" b="1" dirty="0">
                <a:solidFill>
                  <a:srgbClr val="002060"/>
                </a:solidFill>
              </a:rPr>
              <a:t>Πρόγραμμα Ποδηλατικής Αστυνόμευσης. </a:t>
            </a:r>
            <a:r>
              <a:rPr lang="el-GR" dirty="0">
                <a:solidFill>
                  <a:srgbClr val="002060"/>
                </a:solidFill>
              </a:rPr>
              <a:t>Το 2017 εφαρμόστηκε πιλοτικά στην </a:t>
            </a:r>
            <a:r>
              <a:rPr lang="el-GR" dirty="0" err="1">
                <a:solidFill>
                  <a:srgbClr val="002060"/>
                </a:solidFill>
              </a:rPr>
              <a:t>Επ</a:t>
            </a:r>
            <a:r>
              <a:rPr lang="el-GR" dirty="0">
                <a:solidFill>
                  <a:srgbClr val="002060"/>
                </a:solidFill>
              </a:rPr>
              <a:t>. Αμμοχώστου και επεκτάθηκε με 24 μέλη σε όλες τις παραλιακές πόλεις. </a:t>
            </a:r>
          </a:p>
          <a:p>
            <a:pPr lvl="1">
              <a:spcBef>
                <a:spcPts val="1800"/>
              </a:spcBef>
            </a:pPr>
            <a:r>
              <a:rPr lang="el-GR" dirty="0">
                <a:solidFill>
                  <a:srgbClr val="002060"/>
                </a:solidFill>
              </a:rPr>
              <a:t>Προχωρά η </a:t>
            </a:r>
            <a:r>
              <a:rPr lang="el-GR" b="1" dirty="0">
                <a:solidFill>
                  <a:srgbClr val="002060"/>
                </a:solidFill>
              </a:rPr>
              <a:t>σύσταση Τοπικών Συμβουλίων Πρόληψης.</a:t>
            </a:r>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844363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7108"/>
            <a:ext cx="10820400" cy="4841577"/>
          </a:xfrm>
        </p:spPr>
        <p:txBody>
          <a:bodyPr>
            <a:normAutofit lnSpcReduction="10000"/>
          </a:bodyPr>
          <a:lstStyle/>
          <a:p>
            <a:pPr marL="0" indent="0">
              <a:spcBef>
                <a:spcPts val="2400"/>
              </a:spcBef>
              <a:buNone/>
            </a:pPr>
            <a:endParaRPr lang="el-GR" dirty="0">
              <a:solidFill>
                <a:srgbClr val="002060"/>
              </a:solidFill>
            </a:endParaRPr>
          </a:p>
          <a:p>
            <a:pPr marL="0" indent="0">
              <a:spcBef>
                <a:spcPts val="2400"/>
              </a:spcBef>
              <a:buNone/>
            </a:pPr>
            <a:r>
              <a:rPr lang="el-GR" b="1" dirty="0">
                <a:solidFill>
                  <a:srgbClr val="002060"/>
                </a:solidFill>
              </a:rPr>
              <a:t>Αντιμετώπιση φαινομένων διαφθοράς και κατάχρησης εξουσίας</a:t>
            </a:r>
          </a:p>
          <a:p>
            <a:pPr marL="0" indent="0">
              <a:spcBef>
                <a:spcPts val="2400"/>
              </a:spcBef>
              <a:buNone/>
            </a:pPr>
            <a:r>
              <a:rPr lang="el-GR" dirty="0">
                <a:solidFill>
                  <a:srgbClr val="002060"/>
                </a:solidFill>
              </a:rPr>
              <a:t>Ψήφιση νομοθεσιών για πρόληψη και πάταξη της διαφθοράς στην Αστυνομία</a:t>
            </a:r>
            <a:r>
              <a:rPr lang="en-US" dirty="0">
                <a:solidFill>
                  <a:srgbClr val="002060"/>
                </a:solidFill>
              </a:rPr>
              <a:t>:</a:t>
            </a:r>
          </a:p>
          <a:p>
            <a:pPr>
              <a:spcBef>
                <a:spcPts val="2400"/>
              </a:spcBef>
            </a:pPr>
            <a:r>
              <a:rPr lang="el-GR" dirty="0">
                <a:solidFill>
                  <a:srgbClr val="002060"/>
                </a:solidFill>
              </a:rPr>
              <a:t>Σύσταση </a:t>
            </a:r>
            <a:r>
              <a:rPr lang="el-GR" b="1" dirty="0">
                <a:solidFill>
                  <a:srgbClr val="002060"/>
                </a:solidFill>
              </a:rPr>
              <a:t>Υπηρεσίας Εσωτερικού Ελέγχου </a:t>
            </a:r>
            <a:r>
              <a:rPr lang="el-GR" dirty="0">
                <a:solidFill>
                  <a:srgbClr val="002060"/>
                </a:solidFill>
              </a:rPr>
              <a:t>– αντιμετώπιση της διαφθοράς.</a:t>
            </a:r>
            <a:endParaRPr lang="en-US" dirty="0">
              <a:solidFill>
                <a:srgbClr val="002060"/>
              </a:solidFill>
            </a:endParaRPr>
          </a:p>
          <a:p>
            <a:pPr>
              <a:spcBef>
                <a:spcPts val="2400"/>
              </a:spcBef>
            </a:pPr>
            <a:r>
              <a:rPr lang="el-GR" dirty="0">
                <a:solidFill>
                  <a:srgbClr val="002060"/>
                </a:solidFill>
              </a:rPr>
              <a:t>Ρύθμιση του αδικήματος της διαφθοράς </a:t>
            </a:r>
          </a:p>
          <a:p>
            <a:pPr>
              <a:spcBef>
                <a:spcPts val="2400"/>
              </a:spcBef>
            </a:pPr>
            <a:r>
              <a:rPr lang="el-GR" dirty="0">
                <a:solidFill>
                  <a:srgbClr val="002060"/>
                </a:solidFill>
              </a:rPr>
              <a:t>Καθορίστηκε ως αδίκημα η πράξη της συγκάλυψης και της παράλειψης παροχής πληροφοριών για  πράξεις διαφθοράς </a:t>
            </a:r>
          </a:p>
          <a:p>
            <a:pPr>
              <a:spcBef>
                <a:spcPts val="2400"/>
              </a:spcBef>
            </a:pPr>
            <a:r>
              <a:rPr lang="el-GR" dirty="0">
                <a:solidFill>
                  <a:srgbClr val="002060"/>
                </a:solidFill>
              </a:rPr>
              <a:t>Καθορίστηκαν ποινές ανάλογα με τη σοβαρότητα του αδικήματος</a:t>
            </a:r>
          </a:p>
          <a:p>
            <a:pPr>
              <a:spcBef>
                <a:spcPts val="2400"/>
              </a:spcBef>
            </a:pPr>
            <a:r>
              <a:rPr lang="el-GR" dirty="0">
                <a:solidFill>
                  <a:srgbClr val="002060"/>
                </a:solidFill>
              </a:rPr>
              <a:t>Ρύθμιση δραστηριοτήτων αστυνομικών που ενεργούν υπό κάλυψη.</a:t>
            </a:r>
          </a:p>
          <a:p>
            <a:pPr marL="0" indent="0">
              <a:spcBef>
                <a:spcPts val="2400"/>
              </a:spcBef>
              <a:buNone/>
            </a:pPr>
            <a:endParaRPr lang="en-US" b="1" dirty="0">
              <a:solidFill>
                <a:srgbClr val="002060"/>
              </a:solidFill>
            </a:endParaRPr>
          </a:p>
          <a:p>
            <a:pPr algn="just">
              <a:spcBef>
                <a:spcPts val="2400"/>
              </a:spcBef>
            </a:pPr>
            <a:endParaRPr lang="en-GB" dirty="0">
              <a:solidFill>
                <a:srgbClr val="002060"/>
              </a:solidFill>
            </a:endParaRPr>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192618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079" y="1388125"/>
            <a:ext cx="10724001" cy="5111827"/>
          </a:xfrm>
        </p:spPr>
        <p:txBody>
          <a:bodyPr>
            <a:normAutofit/>
          </a:bodyPr>
          <a:lstStyle/>
          <a:p>
            <a:pPr marL="0" indent="0">
              <a:buNone/>
            </a:pPr>
            <a:r>
              <a:rPr lang="el-GR" dirty="0">
                <a:solidFill>
                  <a:srgbClr val="002060"/>
                </a:solidFill>
              </a:rPr>
              <a:t>Προωθήσαμε </a:t>
            </a:r>
            <a:r>
              <a:rPr lang="el-GR" b="1" dirty="0">
                <a:solidFill>
                  <a:srgbClr val="002060"/>
                </a:solidFill>
              </a:rPr>
              <a:t>την αξιοκρατία και τη διαφάνεια.</a:t>
            </a:r>
          </a:p>
          <a:p>
            <a:pPr algn="just"/>
            <a:r>
              <a:rPr lang="el-GR" dirty="0">
                <a:solidFill>
                  <a:srgbClr val="002060"/>
                </a:solidFill>
              </a:rPr>
              <a:t>Πλήρης συμμόρφωση </a:t>
            </a:r>
            <a:r>
              <a:rPr lang="el-GR" b="1" dirty="0">
                <a:solidFill>
                  <a:srgbClr val="002060"/>
                </a:solidFill>
              </a:rPr>
              <a:t>με τις διοικητικές αποφάσεις των Δικαστηρίων</a:t>
            </a:r>
            <a:r>
              <a:rPr lang="el-GR" dirty="0">
                <a:solidFill>
                  <a:srgbClr val="002060"/>
                </a:solidFill>
              </a:rPr>
              <a:t>. </a:t>
            </a:r>
          </a:p>
          <a:p>
            <a:pPr algn="just"/>
            <a:r>
              <a:rPr lang="el-GR" dirty="0"/>
              <a:t>Εκκρεμεί στη ΒΑ </a:t>
            </a:r>
            <a:r>
              <a:rPr lang="el-GR" b="1" dirty="0">
                <a:solidFill>
                  <a:srgbClr val="002060"/>
                </a:solidFill>
              </a:rPr>
              <a:t>νομοσχέδιο για συμμόρφωση με τις αποφάσεις των ΔΔ, αφορά όλη τη ΔΥ.</a:t>
            </a:r>
          </a:p>
          <a:p>
            <a:pPr algn="just"/>
            <a:r>
              <a:rPr lang="el-GR" dirty="0">
                <a:solidFill>
                  <a:srgbClr val="002060"/>
                </a:solidFill>
              </a:rPr>
              <a:t>Για 1η φορά </a:t>
            </a:r>
            <a:r>
              <a:rPr lang="el-GR" b="1" dirty="0">
                <a:solidFill>
                  <a:srgbClr val="002060"/>
                </a:solidFill>
              </a:rPr>
              <a:t>επανεξετάσεις προαγωγών στη βάση των αποφάσεων των Δικαστηρίων</a:t>
            </a:r>
            <a:r>
              <a:rPr lang="el-GR" dirty="0">
                <a:solidFill>
                  <a:srgbClr val="002060"/>
                </a:solidFill>
              </a:rPr>
              <a:t>, δεν ακολουθήσαμε την πρακτική του παρελθόντος να </a:t>
            </a:r>
            <a:r>
              <a:rPr lang="el-GR" dirty="0" err="1">
                <a:solidFill>
                  <a:srgbClr val="002060"/>
                </a:solidFill>
              </a:rPr>
              <a:t>επαναπροάγονται</a:t>
            </a:r>
            <a:r>
              <a:rPr lang="el-GR" dirty="0">
                <a:solidFill>
                  <a:srgbClr val="002060"/>
                </a:solidFill>
              </a:rPr>
              <a:t> οι ίδιοι. Το Δικαστήριο επικρότησε τον τρόπο που ακολουθείται για τις προαγωγές (απόφαση ΔΔ). </a:t>
            </a:r>
          </a:p>
          <a:p>
            <a:pPr algn="just"/>
            <a:r>
              <a:rPr lang="el-GR" dirty="0">
                <a:solidFill>
                  <a:srgbClr val="002060"/>
                </a:solidFill>
              </a:rPr>
              <a:t>Έγιναν </a:t>
            </a:r>
            <a:r>
              <a:rPr lang="el-GR" b="1" dirty="0">
                <a:solidFill>
                  <a:srgbClr val="002060"/>
                </a:solidFill>
              </a:rPr>
              <a:t>αξιοκρατικές προαγωγές</a:t>
            </a:r>
            <a:r>
              <a:rPr lang="el-GR" dirty="0">
                <a:solidFill>
                  <a:srgbClr val="002060"/>
                </a:solidFill>
              </a:rPr>
              <a:t>, ενισχύοντας την εμπιστοσύνη των μελών της Αστυνομίας, βασιζόμενες στα κριτήρια του Νόμου με πλήρη αιτιολόγηση.</a:t>
            </a:r>
          </a:p>
          <a:p>
            <a:pPr algn="just"/>
            <a:r>
              <a:rPr lang="el-GR" dirty="0">
                <a:solidFill>
                  <a:srgbClr val="002060"/>
                </a:solidFill>
              </a:rPr>
              <a:t>Εφαρμόστηκαν </a:t>
            </a:r>
            <a:r>
              <a:rPr lang="el-GR" b="1" dirty="0">
                <a:solidFill>
                  <a:srgbClr val="002060"/>
                </a:solidFill>
              </a:rPr>
              <a:t>νέα αντικειμενικά και αξιοκρατικά κριτήρια στις προσλήψεις </a:t>
            </a:r>
            <a:r>
              <a:rPr lang="el-GR" dirty="0">
                <a:solidFill>
                  <a:srgbClr val="002060"/>
                </a:solidFill>
              </a:rPr>
              <a:t>των νέων μελών.</a:t>
            </a:r>
            <a:endParaRPr lang="el-GR" b="1"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165113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4058"/>
            <a:ext cx="10319273" cy="4414715"/>
          </a:xfrm>
        </p:spPr>
        <p:txBody>
          <a:bodyPr/>
          <a:lstStyle/>
          <a:p>
            <a:endParaRPr lang="el-GR" dirty="0"/>
          </a:p>
          <a:p>
            <a:r>
              <a:rPr lang="el-GR" dirty="0">
                <a:solidFill>
                  <a:srgbClr val="002060"/>
                </a:solidFill>
              </a:rPr>
              <a:t>Παραχωρήθηκαν </a:t>
            </a:r>
            <a:r>
              <a:rPr lang="el-GR" b="1" dirty="0">
                <a:solidFill>
                  <a:srgbClr val="002060"/>
                </a:solidFill>
              </a:rPr>
              <a:t>ίσες ευκαιρίες </a:t>
            </a:r>
            <a:r>
              <a:rPr lang="el-GR" dirty="0">
                <a:solidFill>
                  <a:srgbClr val="002060"/>
                </a:solidFill>
              </a:rPr>
              <a:t>στα μέλη να εκτελέσουν καθήκοντα της επιλογής τους στο πλαίσιο </a:t>
            </a:r>
            <a:r>
              <a:rPr lang="el-GR" dirty="0" err="1">
                <a:solidFill>
                  <a:srgbClr val="002060"/>
                </a:solidFill>
              </a:rPr>
              <a:t>εναλλαξιμότητας</a:t>
            </a:r>
            <a:r>
              <a:rPr lang="el-GR" dirty="0">
                <a:solidFill>
                  <a:srgbClr val="002060"/>
                </a:solidFill>
              </a:rPr>
              <a:t>, τον καθορισμό κριτηρίων για τις μεταθέσεις.</a:t>
            </a:r>
          </a:p>
          <a:p>
            <a:endParaRPr lang="el-GR" dirty="0">
              <a:solidFill>
                <a:srgbClr val="002060"/>
              </a:solidFill>
            </a:endParaRPr>
          </a:p>
          <a:p>
            <a:r>
              <a:rPr lang="el-GR" dirty="0">
                <a:solidFill>
                  <a:srgbClr val="002060"/>
                </a:solidFill>
              </a:rPr>
              <a:t>Παραχωρήσαμε ίσες ευκαιρίες εκπαίδευσης σε όλα τα μέλη στη βάση αξιοκρατικών διαδικασιών </a:t>
            </a:r>
            <a:br>
              <a:rPr lang="el-GR" dirty="0">
                <a:solidFill>
                  <a:srgbClr val="002060"/>
                </a:solidFill>
              </a:rPr>
            </a:br>
            <a:endParaRPr lang="el-GR" dirty="0">
              <a:solidFill>
                <a:srgbClr val="002060"/>
              </a:solidFill>
            </a:endParaRPr>
          </a:p>
          <a:p>
            <a:r>
              <a:rPr lang="el-GR" dirty="0">
                <a:solidFill>
                  <a:srgbClr val="002060"/>
                </a:solidFill>
              </a:rPr>
              <a:t>Ετοιμάστηκε μελέτη για </a:t>
            </a:r>
            <a:r>
              <a:rPr lang="el-GR" b="1" dirty="0">
                <a:solidFill>
                  <a:srgbClr val="002060"/>
                </a:solidFill>
              </a:rPr>
              <a:t>αλλαγή των κριτηρίων στις προαγωγές και προωθείται η αλλαγή του συστήματος σύνταξης των Ετήσιων Εκθέσεων Αξιολόγησης</a:t>
            </a:r>
            <a:r>
              <a:rPr lang="el-GR" dirty="0">
                <a:solidFill>
                  <a:srgbClr val="002060"/>
                </a:solidFill>
              </a:rPr>
              <a:t>, στα πρότυπα των αλλαγών που θα εφαρμοστούν στην ευρύτερη ΔΥ.</a:t>
            </a:r>
          </a:p>
        </p:txBody>
      </p:sp>
      <p:sp>
        <p:nvSpPr>
          <p:cNvPr id="2" name="Slide Number Placeholder 1"/>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113981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B7467-1792-48DE-861A-3C22C2268BC7}"/>
              </a:ext>
            </a:extLst>
          </p:cNvPr>
          <p:cNvSpPr>
            <a:spLocks noGrp="1"/>
          </p:cNvSpPr>
          <p:nvPr>
            <p:ph type="title"/>
          </p:nvPr>
        </p:nvSpPr>
        <p:spPr>
          <a:xfrm>
            <a:off x="1718183" y="1172776"/>
            <a:ext cx="9787481" cy="1517347"/>
          </a:xfrm>
        </p:spPr>
        <p:txBody>
          <a:bodyPr>
            <a:normAutofit fontScale="90000"/>
          </a:bodyPr>
          <a:lstStyle/>
          <a:p>
            <a:pPr algn="l"/>
            <a:r>
              <a:rPr lang="el-GR" sz="3600" b="1" dirty="0">
                <a:solidFill>
                  <a:srgbClr val="002060"/>
                </a:solidFill>
              </a:rPr>
              <a:t>    </a:t>
            </a:r>
            <a:br>
              <a:rPr lang="el-GR" sz="3600" b="1" dirty="0">
                <a:solidFill>
                  <a:srgbClr val="002060"/>
                </a:solidFill>
              </a:rPr>
            </a:br>
            <a:r>
              <a:rPr lang="el-GR" sz="3600" b="1" dirty="0">
                <a:solidFill>
                  <a:srgbClr val="002060"/>
                </a:solidFill>
              </a:rPr>
              <a:t>Εξαετια Μεταρρυθμισεων-</a:t>
            </a:r>
            <a:r>
              <a:rPr lang="el-GR" sz="3600" b="1" dirty="0" err="1">
                <a:solidFill>
                  <a:srgbClr val="002060"/>
                </a:solidFill>
              </a:rPr>
              <a:t>Εκσυγχρονισμου</a:t>
            </a:r>
            <a:r>
              <a:rPr lang="el-GR" sz="3600" b="1" dirty="0">
                <a:solidFill>
                  <a:srgbClr val="002060"/>
                </a:solidFill>
              </a:rPr>
              <a:t>       </a:t>
            </a:r>
            <a:br>
              <a:rPr lang="el-GR" sz="3600" b="1" dirty="0">
                <a:solidFill>
                  <a:srgbClr val="002060"/>
                </a:solidFill>
              </a:rPr>
            </a:br>
            <a:r>
              <a:rPr lang="el-GR" sz="3600" b="1" dirty="0">
                <a:solidFill>
                  <a:srgbClr val="002060"/>
                </a:solidFill>
              </a:rPr>
              <a:t>                    – Ριζικων Αλλαγων</a:t>
            </a:r>
            <a:r>
              <a:rPr lang="el-GR" b="1" dirty="0">
                <a:solidFill>
                  <a:srgbClr val="002060"/>
                </a:solidFill>
              </a:rPr>
              <a:t/>
            </a:r>
            <a:br>
              <a:rPr lang="el-GR" b="1" dirty="0">
                <a:solidFill>
                  <a:srgbClr val="002060"/>
                </a:solidFill>
              </a:rPr>
            </a:br>
            <a:endParaRPr lang="en-GB" b="1" dirty="0">
              <a:solidFill>
                <a:schemeClr val="tx2">
                  <a:lumMod val="50000"/>
                </a:schemeClr>
              </a:solidFill>
            </a:endParaRPr>
          </a:p>
        </p:txBody>
      </p:sp>
      <p:sp>
        <p:nvSpPr>
          <p:cNvPr id="3" name="Rectangle 2"/>
          <p:cNvSpPr/>
          <p:nvPr/>
        </p:nvSpPr>
        <p:spPr>
          <a:xfrm>
            <a:off x="1850315" y="1994237"/>
            <a:ext cx="9176273" cy="3785652"/>
          </a:xfrm>
          <a:prstGeom prst="rect">
            <a:avLst/>
          </a:prstGeom>
        </p:spPr>
        <p:txBody>
          <a:bodyPr wrap="square">
            <a:spAutoFit/>
          </a:bodyPr>
          <a:lstStyle/>
          <a:p>
            <a:endParaRPr lang="el-GR" sz="2400" b="1" dirty="0">
              <a:solidFill>
                <a:srgbClr val="002060"/>
              </a:solidFill>
            </a:endParaRPr>
          </a:p>
          <a:p>
            <a:endParaRPr lang="el-GR" sz="2400" b="1" dirty="0">
              <a:solidFill>
                <a:srgbClr val="002060"/>
              </a:solidFill>
            </a:endParaRPr>
          </a:p>
          <a:p>
            <a:r>
              <a:rPr lang="el-GR" sz="2400" b="1" dirty="0">
                <a:solidFill>
                  <a:srgbClr val="002060"/>
                </a:solidFill>
              </a:rPr>
              <a:t>Μεταρρυθμίσεις στη Δικαιοσύνη</a:t>
            </a:r>
          </a:p>
          <a:p>
            <a:r>
              <a:rPr lang="el-GR" sz="2400" b="1" dirty="0">
                <a:solidFill>
                  <a:srgbClr val="002060"/>
                </a:solidFill>
              </a:rPr>
              <a:t>		</a:t>
            </a:r>
          </a:p>
          <a:p>
            <a:r>
              <a:rPr lang="el-GR" sz="2400" b="1" dirty="0">
                <a:solidFill>
                  <a:srgbClr val="002060"/>
                </a:solidFill>
              </a:rPr>
              <a:t>	Τομές στην Αστυνομία</a:t>
            </a:r>
          </a:p>
          <a:p>
            <a:r>
              <a:rPr lang="el-GR" sz="2400" b="1" dirty="0">
                <a:solidFill>
                  <a:srgbClr val="002060"/>
                </a:solidFill>
              </a:rPr>
              <a:t>		</a:t>
            </a:r>
          </a:p>
          <a:p>
            <a:r>
              <a:rPr lang="el-GR" sz="2400" b="1" dirty="0">
                <a:solidFill>
                  <a:srgbClr val="002060"/>
                </a:solidFill>
              </a:rPr>
              <a:t>		Εκσυγχρονισμός του Σωφρονιστικού Συστήματος</a:t>
            </a:r>
          </a:p>
          <a:p>
            <a:endParaRPr lang="el-GR" sz="2400" b="1" dirty="0">
              <a:solidFill>
                <a:srgbClr val="002060"/>
              </a:solidFill>
            </a:endParaRPr>
          </a:p>
          <a:p>
            <a:r>
              <a:rPr lang="el-GR" sz="2400" b="1" dirty="0">
                <a:solidFill>
                  <a:srgbClr val="002060"/>
                </a:solidFill>
              </a:rPr>
              <a:t>               Διεύρυνση στους τομείς αρμοδιότητας ΥΔΔΤ</a:t>
            </a:r>
          </a:p>
          <a:p>
            <a:endParaRPr lang="el-GR" sz="2400" b="1"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265949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527" y="1408346"/>
            <a:ext cx="10620487" cy="4885644"/>
          </a:xfrm>
        </p:spPr>
        <p:txBody>
          <a:bodyPr/>
          <a:lstStyle/>
          <a:p>
            <a:pPr marL="0" indent="0" algn="just">
              <a:buNone/>
            </a:pPr>
            <a:endParaRPr lang="el-GR" b="1" dirty="0">
              <a:solidFill>
                <a:srgbClr val="002060"/>
              </a:solidFill>
            </a:endParaRPr>
          </a:p>
          <a:p>
            <a:pPr marL="0" indent="0" algn="just">
              <a:buNone/>
            </a:pPr>
            <a:r>
              <a:rPr lang="el-GR" b="1" dirty="0">
                <a:solidFill>
                  <a:srgbClr val="002060"/>
                </a:solidFill>
              </a:rPr>
              <a:t>Με γνώμονα τον εκσυγχρονισμό και τον σεβασμό στον άνθρωπο πραγματοποιήθηκαν</a:t>
            </a:r>
            <a:r>
              <a:rPr lang="en-US" b="1" dirty="0">
                <a:solidFill>
                  <a:srgbClr val="002060"/>
                </a:solidFill>
              </a:rPr>
              <a:t>:</a:t>
            </a:r>
            <a:endParaRPr lang="el-GR" b="1" dirty="0">
              <a:solidFill>
                <a:srgbClr val="002060"/>
              </a:solidFill>
            </a:endParaRPr>
          </a:p>
          <a:p>
            <a:pPr algn="just"/>
            <a:r>
              <a:rPr lang="el-GR" b="1" dirty="0">
                <a:solidFill>
                  <a:srgbClr val="002060"/>
                </a:solidFill>
              </a:rPr>
              <a:t>Μεγάλες αλλαγές στις συνθήκες εργασίας με  βελτιωτικά έργα σε σταθμούς</a:t>
            </a:r>
            <a:r>
              <a:rPr lang="el-GR" dirty="0">
                <a:solidFill>
                  <a:srgbClr val="002060"/>
                </a:solidFill>
              </a:rPr>
              <a:t>, αλλάζοντας απαράδεκτες συνθήκες που επικρατούσαν και μηδένιζαν την παραγωγικότητα των μελών αλλά και τις συνθήκες κράτησης. </a:t>
            </a:r>
          </a:p>
          <a:p>
            <a:pPr algn="just"/>
            <a:r>
              <a:rPr lang="el-GR" b="1" dirty="0">
                <a:solidFill>
                  <a:srgbClr val="002060"/>
                </a:solidFill>
              </a:rPr>
              <a:t>3 νέα κτίρια Αστυνομικών Διευθύνσεων</a:t>
            </a:r>
            <a:r>
              <a:rPr lang="el-GR" dirty="0">
                <a:solidFill>
                  <a:srgbClr val="002060"/>
                </a:solidFill>
              </a:rPr>
              <a:t>: Πάφου και Αμμοχώστου και σύντομα παραδίδεται της </a:t>
            </a:r>
            <a:r>
              <a:rPr lang="el-GR" dirty="0" err="1">
                <a:solidFill>
                  <a:srgbClr val="002060"/>
                </a:solidFill>
              </a:rPr>
              <a:t>Μόρφου</a:t>
            </a:r>
            <a:r>
              <a:rPr lang="el-GR" dirty="0">
                <a:solidFill>
                  <a:srgbClr val="002060"/>
                </a:solidFill>
              </a:rPr>
              <a:t> (7/2019).</a:t>
            </a:r>
          </a:p>
          <a:p>
            <a:pPr algn="just"/>
            <a:r>
              <a:rPr lang="el-GR" b="1" dirty="0">
                <a:solidFill>
                  <a:srgbClr val="002060"/>
                </a:solidFill>
              </a:rPr>
              <a:t>Βελτιωτικά έργα σε όλα τα αστυνομικά κρατητήρια </a:t>
            </a:r>
          </a:p>
          <a:p>
            <a:pPr algn="just"/>
            <a:r>
              <a:rPr lang="el-GR" dirty="0">
                <a:solidFill>
                  <a:srgbClr val="002060"/>
                </a:solidFill>
              </a:rPr>
              <a:t>Αλλαγή στην συμπεριφορά Αστυνομικών, μέσα από εκπαιδεύσεις σε θέματα ανθρωπίνων δικαιωμάτων.</a:t>
            </a:r>
            <a:endParaRPr lang="el-GR" b="1" dirty="0">
              <a:solidFill>
                <a:srgbClr val="002060"/>
              </a:solidFill>
            </a:endParaRPr>
          </a:p>
          <a:p>
            <a:pPr marL="0" indent="0" algn="just">
              <a:buNone/>
            </a:pPr>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1974622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4253" y="1785770"/>
            <a:ext cx="8595361" cy="4087906"/>
          </a:xfrm>
        </p:spPr>
        <p:txBody>
          <a:bodyPr>
            <a:normAutofit/>
          </a:bodyPr>
          <a:lstStyle/>
          <a:p>
            <a:pPr marL="0" indent="0" algn="just">
              <a:buNone/>
            </a:pPr>
            <a:endParaRPr lang="el-GR" dirty="0"/>
          </a:p>
          <a:p>
            <a:r>
              <a:rPr lang="el-GR" b="1" dirty="0">
                <a:solidFill>
                  <a:srgbClr val="002060"/>
                </a:solidFill>
              </a:rPr>
              <a:t>Αγαστή συνεργασία μεταξύ ΥΔΔΤ και της ηγεσίας Αστυνομίας - ιδιαίτερα με τον πρώην Αρχηγό Ζαχαρία Χρυσοστόμου</a:t>
            </a:r>
          </a:p>
          <a:p>
            <a:endParaRPr lang="el-GR" b="1" dirty="0">
              <a:solidFill>
                <a:srgbClr val="002060"/>
              </a:solidFill>
            </a:endParaRPr>
          </a:p>
          <a:p>
            <a:r>
              <a:rPr lang="el-GR" b="1" dirty="0">
                <a:solidFill>
                  <a:srgbClr val="002060"/>
                </a:solidFill>
              </a:rPr>
              <a:t>Απεγκλωβισμός ανάμειξης πολιτικής στα εσωτερικά της Αστυνομίας.</a:t>
            </a:r>
          </a:p>
          <a:p>
            <a:endParaRPr lang="el-GR" b="1" dirty="0">
              <a:solidFill>
                <a:srgbClr val="002060"/>
              </a:solidFill>
            </a:endParaRPr>
          </a:p>
          <a:p>
            <a:r>
              <a:rPr lang="el-GR" b="1" dirty="0">
                <a:solidFill>
                  <a:srgbClr val="002060"/>
                </a:solidFill>
              </a:rPr>
              <a:t>Στόχος η συνεχής μετεξέλιξη – χρειάζεται δουλειά, επιμονή και συνεχής προσπάθεια σε όλα τα επίπεδα.</a:t>
            </a:r>
          </a:p>
          <a:p>
            <a:endParaRPr lang="el-GR" b="1"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185470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571" y="1432194"/>
            <a:ext cx="10820400" cy="4753442"/>
          </a:xfrm>
        </p:spPr>
        <p:txBody>
          <a:bodyPr>
            <a:normAutofit/>
          </a:bodyPr>
          <a:lstStyle/>
          <a:p>
            <a:pPr marL="0" indent="0" algn="ctr">
              <a:buNone/>
            </a:pPr>
            <a:r>
              <a:rPr lang="el-GR" sz="2400" b="1" dirty="0">
                <a:solidFill>
                  <a:srgbClr val="002060"/>
                </a:solidFill>
              </a:rPr>
              <a:t>Αντιμετώπιση σοβαρού και οργανωμένου εγκλήματος</a:t>
            </a:r>
            <a:endParaRPr lang="en-US" sz="2400" b="1" dirty="0">
              <a:solidFill>
                <a:srgbClr val="002060"/>
              </a:solidFill>
            </a:endParaRPr>
          </a:p>
          <a:p>
            <a:pPr algn="just"/>
            <a:r>
              <a:rPr lang="el-GR" dirty="0">
                <a:solidFill>
                  <a:srgbClr val="002060"/>
                </a:solidFill>
              </a:rPr>
              <a:t>Παρά το αίσθημα ανασφάλειας που μπορεί να υπάρχει αυτή την περίοδο, σημειώθηκε μείωση του σοβαρού εγκλήματος τα τελευταία χρόνια κατά 37.5% και αύξηση του ποσοστού εξιχνίασης κατά 15.55%. Συγκεκριμένα, από 7,973 υποθέσεις το 2012, είχαμε 4,982 το 2018. </a:t>
            </a:r>
          </a:p>
          <a:p>
            <a:pPr algn="just"/>
            <a:r>
              <a:rPr lang="el-GR" dirty="0">
                <a:solidFill>
                  <a:srgbClr val="002060"/>
                </a:solidFill>
              </a:rPr>
              <a:t>Παρά την μείωση υπήρξαν εγκλήματα ειδεχθή που ταρακούνησαν το αίσθημα ασφάλειας  </a:t>
            </a:r>
          </a:p>
          <a:p>
            <a:pPr algn="just"/>
            <a:r>
              <a:rPr lang="el-GR" dirty="0">
                <a:solidFill>
                  <a:srgbClr val="002060"/>
                </a:solidFill>
              </a:rPr>
              <a:t>Ενδεικτικά η μείωση στις υποθέσεις:</a:t>
            </a:r>
          </a:p>
          <a:p>
            <a:pPr marL="0" indent="0" algn="just">
              <a:buNone/>
            </a:pPr>
            <a:endParaRPr lang="el-GR" b="1" dirty="0">
              <a:solidFill>
                <a:srgbClr val="002060"/>
              </a:solidFill>
            </a:endParaRPr>
          </a:p>
          <a:p>
            <a:pPr marL="0" indent="0" algn="just">
              <a:buNone/>
            </a:pPr>
            <a:endParaRPr lang="el-GR" b="1" dirty="0">
              <a:solidFill>
                <a:srgbClr val="002060"/>
              </a:solidFill>
            </a:endParaRPr>
          </a:p>
          <a:p>
            <a:pPr marL="0" indent="0" algn="just">
              <a:buNone/>
            </a:pPr>
            <a:endParaRPr lang="el-GR" b="1" dirty="0">
              <a:solidFill>
                <a:srgbClr val="002060"/>
              </a:solidFill>
            </a:endParaRPr>
          </a:p>
          <a:p>
            <a:pPr marL="0" indent="0" algn="just">
              <a:buNone/>
            </a:pPr>
            <a:endParaRPr lang="el-GR" b="1" dirty="0">
              <a:solidFill>
                <a:srgbClr val="002060"/>
              </a:solidFill>
            </a:endParaRPr>
          </a:p>
          <a:p>
            <a:endParaRPr lang="el-GR" dirty="0"/>
          </a:p>
          <a:p>
            <a:pPr marL="0" indent="0" algn="just">
              <a:buNone/>
            </a:pPr>
            <a:endParaRPr lang="el-GR" b="1"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82" y="4582644"/>
            <a:ext cx="10551177" cy="1602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628083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5008"/>
            <a:ext cx="10820400" cy="5346550"/>
          </a:xfrm>
        </p:spPr>
        <p:txBody>
          <a:bodyPr>
            <a:normAutofit/>
          </a:bodyPr>
          <a:lstStyle/>
          <a:p>
            <a:pPr algn="just"/>
            <a:endParaRPr lang="el-GR" dirty="0">
              <a:solidFill>
                <a:srgbClr val="002060"/>
              </a:solidFill>
            </a:endParaRPr>
          </a:p>
          <a:p>
            <a:pPr algn="just"/>
            <a:r>
              <a:rPr lang="el-GR" dirty="0">
                <a:solidFill>
                  <a:srgbClr val="002060"/>
                </a:solidFill>
              </a:rPr>
              <a:t>Καταθέσαμε </a:t>
            </a:r>
            <a:r>
              <a:rPr lang="el-GR" b="1" dirty="0">
                <a:solidFill>
                  <a:srgbClr val="002060"/>
                </a:solidFill>
              </a:rPr>
              <a:t>νομοσχέδιο που αφορά την παρακολούθηση των συνδιαλέξεων </a:t>
            </a:r>
            <a:r>
              <a:rPr lang="el-GR" dirty="0">
                <a:solidFill>
                  <a:srgbClr val="002060"/>
                </a:solidFill>
              </a:rPr>
              <a:t>και </a:t>
            </a:r>
            <a:r>
              <a:rPr lang="el-GR" b="1" dirty="0">
                <a:solidFill>
                  <a:srgbClr val="002060"/>
                </a:solidFill>
              </a:rPr>
              <a:t>ψηφίστηκε νομοθεσία για πρόσβαση σε καταγεγραμμένο περιεχόμενο ιδιωτικής επικοινωνίας</a:t>
            </a:r>
            <a:r>
              <a:rPr lang="el-GR" dirty="0">
                <a:solidFill>
                  <a:srgbClr val="002060"/>
                </a:solidFill>
              </a:rPr>
              <a:t>, κατόπιν δικαστικού διατάγματος.</a:t>
            </a:r>
          </a:p>
          <a:p>
            <a:pPr algn="just"/>
            <a:r>
              <a:rPr lang="el-GR" dirty="0">
                <a:solidFill>
                  <a:srgbClr val="002060"/>
                </a:solidFill>
              </a:rPr>
              <a:t>Τροχοδρομήθηκε η </a:t>
            </a:r>
            <a:r>
              <a:rPr lang="el-GR" b="1" dirty="0">
                <a:solidFill>
                  <a:srgbClr val="002060"/>
                </a:solidFill>
              </a:rPr>
              <a:t>συμμετοχή της Κύπρου στο σύστημα πληροφοριών </a:t>
            </a:r>
            <a:r>
              <a:rPr lang="en-US" b="1" dirty="0">
                <a:solidFill>
                  <a:srgbClr val="002060"/>
                </a:solidFill>
              </a:rPr>
              <a:t>SIS II</a:t>
            </a:r>
            <a:r>
              <a:rPr lang="el-GR" b="1" dirty="0">
                <a:solidFill>
                  <a:srgbClr val="002060"/>
                </a:solidFill>
              </a:rPr>
              <a:t> </a:t>
            </a:r>
            <a:r>
              <a:rPr lang="el-GR" dirty="0">
                <a:solidFill>
                  <a:srgbClr val="002060"/>
                </a:solidFill>
              </a:rPr>
              <a:t>της ΕΕ, για πρόσβαση σε στοιχεία για εγκληματικές και τρομοκρατικές ενέργειες. </a:t>
            </a:r>
          </a:p>
          <a:p>
            <a:pPr algn="just"/>
            <a:r>
              <a:rPr lang="el-GR" dirty="0">
                <a:solidFill>
                  <a:srgbClr val="002060"/>
                </a:solidFill>
              </a:rPr>
              <a:t>Αναβαθμίσαμε σε κλάδο το Γραφείο Καταπολέμησης Οικονομικού Εγκλήματος στην Αστυνομία</a:t>
            </a:r>
          </a:p>
          <a:p>
            <a:pPr algn="just"/>
            <a:r>
              <a:rPr lang="el-GR" dirty="0">
                <a:solidFill>
                  <a:srgbClr val="002060"/>
                </a:solidFill>
              </a:rPr>
              <a:t> Δημιουργήσαμε νέες εγκαταστάσεις σε όλα τα επαρχιακά Τμήματα Ανιχνεύσεως Εγκλημάτων. </a:t>
            </a:r>
          </a:p>
          <a:p>
            <a:pPr algn="just"/>
            <a:r>
              <a:rPr lang="el-GR" dirty="0" err="1">
                <a:solidFill>
                  <a:srgbClr val="002060"/>
                </a:solidFill>
              </a:rPr>
              <a:t>Εισάγαμε</a:t>
            </a:r>
            <a:r>
              <a:rPr lang="el-GR" dirty="0">
                <a:solidFill>
                  <a:srgbClr val="002060"/>
                </a:solidFill>
              </a:rPr>
              <a:t> το </a:t>
            </a:r>
            <a:r>
              <a:rPr lang="el-GR" b="1" dirty="0" err="1">
                <a:solidFill>
                  <a:srgbClr val="002060"/>
                </a:solidFill>
              </a:rPr>
              <a:t>Κεντροποιημένο</a:t>
            </a:r>
            <a:r>
              <a:rPr lang="el-GR" b="1" dirty="0">
                <a:solidFill>
                  <a:srgbClr val="002060"/>
                </a:solidFill>
              </a:rPr>
              <a:t> Σύστημα Συναγερμών</a:t>
            </a:r>
            <a:r>
              <a:rPr lang="el-GR" dirty="0">
                <a:solidFill>
                  <a:srgbClr val="002060"/>
                </a:solidFill>
              </a:rPr>
              <a:t>, βελτιώνοντας έτσι τον χρόνο ανταπόκρισης της Αστυνομίας, ως μέτρο αποτροπής. </a:t>
            </a:r>
          </a:p>
          <a:p>
            <a:pPr algn="just"/>
            <a:endParaRPr lang="el-GR" dirty="0">
              <a:solidFill>
                <a:srgbClr val="002060"/>
              </a:solidFill>
            </a:endParaRPr>
          </a:p>
          <a:p>
            <a:pPr algn="just"/>
            <a:endParaRPr lang="el-GR" dirty="0">
              <a:solidFill>
                <a:srgbClr val="002060"/>
              </a:solidFill>
            </a:endParaRPr>
          </a:p>
          <a:p>
            <a:pPr algn="just"/>
            <a:endParaRPr lang="el-GR" dirty="0">
              <a:solidFill>
                <a:srgbClr val="002060"/>
              </a:solidFill>
            </a:endParaRPr>
          </a:p>
          <a:p>
            <a:pPr algn="just"/>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422835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59759" y="1255923"/>
            <a:ext cx="10820400" cy="5210978"/>
          </a:xfrm>
        </p:spPr>
        <p:txBody>
          <a:bodyPr>
            <a:normAutofit fontScale="85000" lnSpcReduction="20000"/>
          </a:bodyPr>
          <a:lstStyle/>
          <a:p>
            <a:pPr marL="0" indent="0" algn="ctr">
              <a:buNone/>
            </a:pPr>
            <a:r>
              <a:rPr lang="el-GR" b="1" dirty="0">
                <a:solidFill>
                  <a:srgbClr val="0070C0"/>
                </a:solidFill>
              </a:rPr>
              <a:t>Καταπολέμηση των Ναρκωτικών </a:t>
            </a:r>
            <a:endParaRPr lang="en-US" b="1" dirty="0">
              <a:solidFill>
                <a:srgbClr val="0070C0"/>
              </a:solidFill>
            </a:endParaRPr>
          </a:p>
          <a:p>
            <a:pPr marL="0" lvl="0" indent="0">
              <a:buNone/>
            </a:pPr>
            <a:r>
              <a:rPr lang="el-GR" sz="2400" dirty="0">
                <a:solidFill>
                  <a:srgbClr val="002060"/>
                </a:solidFill>
              </a:rPr>
              <a:t>Δώσαμε έμφαση στην εμπορία και οι κατασχέσεις της τελευταίας πενταετίας πολλαπλασιάστηκαν</a:t>
            </a:r>
            <a:r>
              <a:rPr lang="en-US" sz="2400" dirty="0">
                <a:solidFill>
                  <a:srgbClr val="002060"/>
                </a:solidFill>
              </a:rPr>
              <a:t>. </a:t>
            </a:r>
            <a:endParaRPr lang="en-GB" sz="2400" dirty="0">
              <a:solidFill>
                <a:srgbClr val="002060"/>
              </a:solidFill>
            </a:endParaRPr>
          </a:p>
          <a:p>
            <a:pPr marL="0" lvl="0" indent="0">
              <a:buNone/>
            </a:pPr>
            <a:r>
              <a:rPr lang="el-GR" sz="2400" dirty="0">
                <a:solidFill>
                  <a:srgbClr val="002060"/>
                </a:solidFill>
              </a:rPr>
              <a:t>Ως αποτέλεσμα</a:t>
            </a:r>
            <a:r>
              <a:rPr lang="en-US" sz="2000" dirty="0">
                <a:solidFill>
                  <a:srgbClr val="002060"/>
                </a:solidFill>
              </a:rPr>
              <a:t>: </a:t>
            </a:r>
            <a:endParaRPr lang="el-GR" sz="2000" dirty="0">
              <a:solidFill>
                <a:srgbClr val="002060"/>
              </a:solidFill>
            </a:endParaRPr>
          </a:p>
          <a:p>
            <a:pPr marL="0" lvl="0" indent="0">
              <a:buNone/>
            </a:pPr>
            <a:r>
              <a:rPr lang="el-GR" dirty="0">
                <a:solidFill>
                  <a:prstClr val="white"/>
                </a:solidFill>
                <a:latin typeface="Arial" panose="020B0604020202020204" pitchFamily="34" charset="0"/>
                <a:cs typeface="Arial" panose="020B0604020202020204" pitchFamily="34" charset="0"/>
              </a:rPr>
              <a:t>Ενδεικτικά είναι τα αποτελέσματα στις πιο διαδεδομένες χρήσεις</a:t>
            </a:r>
          </a:p>
          <a:p>
            <a:pPr marL="0" lvl="0" indent="0">
              <a:buNone/>
            </a:pPr>
            <a:r>
              <a:rPr lang="el-GR" sz="2400" dirty="0">
                <a:solidFill>
                  <a:prstClr val="white"/>
                </a:solidFill>
                <a:latin typeface="Arial" panose="020B0604020202020204" pitchFamily="34" charset="0"/>
                <a:cs typeface="Arial" panose="020B0604020202020204" pitchFamily="34" charset="0"/>
              </a:rPr>
              <a:t>Δώσαμε έμφαση στην εμπορία και οι κατασχέσεις της τελευταίας πενταετίας </a:t>
            </a:r>
          </a:p>
          <a:p>
            <a:pPr marL="0" lvl="0" indent="0">
              <a:buNone/>
            </a:pPr>
            <a:endParaRPr lang="el-GR" sz="2400" dirty="0">
              <a:solidFill>
                <a:prstClr val="white"/>
              </a:solidFill>
              <a:latin typeface="Arial" panose="020B0604020202020204" pitchFamily="34" charset="0"/>
              <a:cs typeface="Arial" panose="020B0604020202020204" pitchFamily="34" charset="0"/>
            </a:endParaRPr>
          </a:p>
          <a:p>
            <a:pPr marL="0" lvl="0" indent="0">
              <a:buNone/>
            </a:pPr>
            <a:endParaRPr lang="el-GR" sz="2400" dirty="0">
              <a:solidFill>
                <a:prstClr val="white"/>
              </a:solidFill>
              <a:latin typeface="Arial" panose="020B0604020202020204" pitchFamily="34" charset="0"/>
              <a:cs typeface="Arial" panose="020B0604020202020204" pitchFamily="34" charset="0"/>
            </a:endParaRPr>
          </a:p>
          <a:p>
            <a:pPr marL="0" lvl="0" indent="0">
              <a:buNone/>
            </a:pPr>
            <a:endParaRPr lang="el-GR" dirty="0">
              <a:solidFill>
                <a:prstClr val="white"/>
              </a:solidFill>
              <a:latin typeface="Arial" panose="020B0604020202020204" pitchFamily="34" charset="0"/>
              <a:cs typeface="Arial" panose="020B0604020202020204" pitchFamily="34" charset="0"/>
            </a:endParaRPr>
          </a:p>
          <a:p>
            <a:endParaRPr lang="el-GR" dirty="0">
              <a:solidFill>
                <a:srgbClr val="002060"/>
              </a:solidFill>
            </a:endParaRPr>
          </a:p>
          <a:p>
            <a:r>
              <a:rPr lang="el-GR" sz="2600" dirty="0">
                <a:solidFill>
                  <a:srgbClr val="002060"/>
                </a:solidFill>
              </a:rPr>
              <a:t>Ιδιαίτερη έμφαση δόθηκε στη θεραπεία και ως αποτέλεσμα, καταγράφονται 2480 παραπομπές σε θεραπευτικά κέντρα χρηστών, σε σχέση με 1360 παραπομπές που έγιναν την προηγούμενη πενταετία. </a:t>
            </a:r>
          </a:p>
          <a:p>
            <a:pPr marL="0" indent="0">
              <a:buNone/>
            </a:pPr>
            <a:r>
              <a:rPr lang="el-GR" sz="2600" dirty="0">
                <a:solidFill>
                  <a:srgbClr val="002060"/>
                </a:solidFill>
              </a:rPr>
              <a:t>          2007: 139             2018: 450.</a:t>
            </a:r>
          </a:p>
          <a:p>
            <a:pPr marL="0" lvl="0" indent="0">
              <a:buNone/>
            </a:pPr>
            <a:endParaRPr lang="el-GR" dirty="0">
              <a:solidFill>
                <a:prstClr val="white"/>
              </a:solidFill>
              <a:latin typeface="Arial" panose="020B0604020202020204" pitchFamily="34" charset="0"/>
              <a:cs typeface="Arial" panose="020B0604020202020204" pitchFamily="34" charset="0"/>
            </a:endParaRPr>
          </a:p>
          <a:p>
            <a:pPr marL="0" lvl="0" indent="0">
              <a:buNone/>
            </a:pPr>
            <a:r>
              <a:rPr lang="el-GR" dirty="0">
                <a:solidFill>
                  <a:prstClr val="white"/>
                </a:solidFill>
                <a:latin typeface="Arial" panose="020B0604020202020204" pitchFamily="34" charset="0"/>
                <a:cs typeface="Arial" panose="020B0604020202020204" pitchFamily="34" charset="0"/>
              </a:rPr>
              <a:t>τα αποτελέσματα στις πιο διαδεδομένες χρήσεις</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085" y="2598948"/>
            <a:ext cx="9849749" cy="146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4110789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834" y="1643717"/>
            <a:ext cx="10820400" cy="4713016"/>
          </a:xfrm>
        </p:spPr>
        <p:txBody>
          <a:bodyPr/>
          <a:lstStyle/>
          <a:p>
            <a:pPr marL="0" indent="0" algn="ctr">
              <a:buNone/>
            </a:pPr>
            <a:r>
              <a:rPr lang="el-GR" b="1" dirty="0">
                <a:solidFill>
                  <a:srgbClr val="002060"/>
                </a:solidFill>
              </a:rPr>
              <a:t>Αντιμετώπιση της Βίας στα γήπεδα</a:t>
            </a:r>
          </a:p>
          <a:p>
            <a:pPr algn="just"/>
            <a:r>
              <a:rPr lang="el-GR" dirty="0">
                <a:solidFill>
                  <a:srgbClr val="002060"/>
                </a:solidFill>
              </a:rPr>
              <a:t>Αντικαταστήσαμε την Αστυνομία από τα γήπεδα με τους </a:t>
            </a:r>
            <a:r>
              <a:rPr lang="el-GR" b="1" dirty="0">
                <a:solidFill>
                  <a:srgbClr val="002060"/>
                </a:solidFill>
              </a:rPr>
              <a:t>επιτηρητές σταδίων.</a:t>
            </a:r>
            <a:r>
              <a:rPr lang="el-GR" dirty="0">
                <a:solidFill>
                  <a:srgbClr val="002060"/>
                </a:solidFill>
              </a:rPr>
              <a:t> </a:t>
            </a:r>
          </a:p>
          <a:p>
            <a:pPr algn="just"/>
            <a:r>
              <a:rPr lang="el-GR" dirty="0">
                <a:solidFill>
                  <a:srgbClr val="002060"/>
                </a:solidFill>
              </a:rPr>
              <a:t>Η </a:t>
            </a:r>
            <a:r>
              <a:rPr lang="el-GR" b="1" dirty="0">
                <a:solidFill>
                  <a:srgbClr val="002060"/>
                </a:solidFill>
              </a:rPr>
              <a:t>ταχεία εκδίκαση </a:t>
            </a:r>
            <a:r>
              <a:rPr lang="el-GR" dirty="0">
                <a:solidFill>
                  <a:srgbClr val="002060"/>
                </a:solidFill>
              </a:rPr>
              <a:t>των υποθέσεων βίας στα γήπεδα, η προσαγωγή στο δικαστήριο εντός 24 ωρών και η επιβολή αποκλεισμού από τα γήπεδα έχουν επιφέρει αποτελέσματα.	</a:t>
            </a:r>
          </a:p>
          <a:p>
            <a:pPr algn="just"/>
            <a:r>
              <a:rPr lang="el-GR" dirty="0">
                <a:solidFill>
                  <a:srgbClr val="002060"/>
                </a:solidFill>
              </a:rPr>
              <a:t>Από το 2015 μέχρι σήμερα είχαμε 191 συλλήψεις, και εκδόθηκαν 156 διατάγματα αποκλεισμού. </a:t>
            </a:r>
          </a:p>
          <a:p>
            <a:pPr algn="just"/>
            <a:r>
              <a:rPr lang="el-GR" b="1" dirty="0">
                <a:solidFill>
                  <a:srgbClr val="002060"/>
                </a:solidFill>
              </a:rPr>
              <a:t>Εφαρμόστηκε η κάρτα φιλάθλου/ αναθεωρείται με την έκδοση κάρτας μέλους </a:t>
            </a:r>
          </a:p>
          <a:p>
            <a:pPr algn="just"/>
            <a:r>
              <a:rPr lang="el-GR" b="1" dirty="0">
                <a:solidFill>
                  <a:srgbClr val="002060"/>
                </a:solidFill>
              </a:rPr>
              <a:t>Αποδεικνύεται ως αποτελεσματικό και δραστικό μέτρο / χρειάζεται να υλοποιηθούν όλα τα μέτρα πρόληψης  και καταστολής.</a:t>
            </a:r>
          </a:p>
        </p:txBody>
      </p:sp>
      <p:sp>
        <p:nvSpPr>
          <p:cNvPr id="2" name="Slide Number Placeholder 1"/>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212798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55075"/>
            <a:ext cx="10820400" cy="3778785"/>
          </a:xfrm>
        </p:spPr>
        <p:txBody>
          <a:bodyPr/>
          <a:lstStyle/>
          <a:p>
            <a:pPr marL="0" indent="0" algn="ctr">
              <a:buNone/>
            </a:pPr>
            <a:r>
              <a:rPr lang="el-GR" b="1" dirty="0">
                <a:solidFill>
                  <a:srgbClr val="002060"/>
                </a:solidFill>
              </a:rPr>
              <a:t>Καταπολέμηση του Ηλεκτρονικού Τζόγου</a:t>
            </a:r>
          </a:p>
          <a:p>
            <a:pPr algn="just"/>
            <a:r>
              <a:rPr lang="el-GR" dirty="0">
                <a:solidFill>
                  <a:srgbClr val="002060"/>
                </a:solidFill>
              </a:rPr>
              <a:t>Τα τελευταία χρόνια διενεργήθηκαν εκατοντάδες έρευνες και συντονισμένες επιχειρήσεις κατά του ηλεκτρονικού τζόγου που είχαν ως αποτέλεσμα το κλείσιμο των παράνομων υποστατικών.</a:t>
            </a:r>
          </a:p>
          <a:p>
            <a:pPr algn="just"/>
            <a:r>
              <a:rPr lang="el-GR" dirty="0">
                <a:solidFill>
                  <a:srgbClr val="002060"/>
                </a:solidFill>
              </a:rPr>
              <a:t>Πραγματοποιήθηκαν πολυάριθμοι και αποτελεσματικοί έλεγχοι των ιδιωτικών γραφείων ασφάλειας και φυλάκων</a:t>
            </a:r>
          </a:p>
          <a:p>
            <a:pPr algn="just"/>
            <a:r>
              <a:rPr lang="el-GR" dirty="0">
                <a:solidFill>
                  <a:srgbClr val="002060"/>
                </a:solidFill>
              </a:rPr>
              <a:t>Το διάστημα 5/2009 έως 9/2013 έγιναν 1000 έλεγχοι ενώ 9/2013 έως 5/2019 έγιναν 12406. </a:t>
            </a:r>
          </a:p>
          <a:p>
            <a:pPr algn="just"/>
            <a:r>
              <a:rPr lang="el-GR" dirty="0">
                <a:solidFill>
                  <a:srgbClr val="002060"/>
                </a:solidFill>
              </a:rPr>
              <a:t>Ανακλήθηκαν άδειες γραφείων και ιδιωτών φυλάκων που λειτουργούσαν παράνομα ή εμπλέκονταν σε παράνομες πράξεις. </a:t>
            </a:r>
          </a:p>
        </p:txBody>
      </p:sp>
      <p:sp>
        <p:nvSpPr>
          <p:cNvPr id="2" name="Slide Number Placeholder 1"/>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557466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55076"/>
            <a:ext cx="10820400" cy="4863610"/>
          </a:xfrm>
        </p:spPr>
        <p:txBody>
          <a:bodyPr>
            <a:normAutofit lnSpcReduction="10000"/>
          </a:bodyPr>
          <a:lstStyle/>
          <a:p>
            <a:pPr marL="0" indent="0" algn="ctr">
              <a:buNone/>
            </a:pPr>
            <a:r>
              <a:rPr lang="el-GR" b="1" dirty="0">
                <a:solidFill>
                  <a:srgbClr val="002060"/>
                </a:solidFill>
              </a:rPr>
              <a:t>Εμπορία Προσώπων</a:t>
            </a:r>
          </a:p>
          <a:p>
            <a:pPr algn="just"/>
            <a:r>
              <a:rPr lang="el-GR" dirty="0">
                <a:solidFill>
                  <a:srgbClr val="002060"/>
                </a:solidFill>
              </a:rPr>
              <a:t>Ταχθήκαμε εξαρχής εναντίον της μεθόδου που χρησιμοποιείται για την απόδειξη του αδικήματος της εκπόρνευσης ή της σεξουαλικής εκμετάλλευσης, με </a:t>
            </a:r>
            <a:r>
              <a:rPr lang="el-GR" b="1" dirty="0">
                <a:solidFill>
                  <a:srgbClr val="002060"/>
                </a:solidFill>
              </a:rPr>
              <a:t>τη χρήση συνεργάτη-πελάτη για το σκοπό αυτό ετοιμάστηκε σχετικό νομοσχέδιο για κατάργηση της.</a:t>
            </a:r>
          </a:p>
          <a:p>
            <a:pPr algn="just"/>
            <a:endParaRPr lang="el-GR" dirty="0">
              <a:solidFill>
                <a:srgbClr val="002060"/>
              </a:solidFill>
            </a:endParaRPr>
          </a:p>
          <a:p>
            <a:pPr marL="0" indent="0" algn="ctr">
              <a:buNone/>
            </a:pPr>
            <a:r>
              <a:rPr lang="el-GR" b="1" dirty="0">
                <a:solidFill>
                  <a:srgbClr val="002060"/>
                </a:solidFill>
              </a:rPr>
              <a:t>Σεξουαλική Εκμετάλλευση Ανηλίκων</a:t>
            </a:r>
          </a:p>
          <a:p>
            <a:pPr algn="just"/>
            <a:r>
              <a:rPr lang="el-GR" dirty="0">
                <a:solidFill>
                  <a:srgbClr val="002060"/>
                </a:solidFill>
              </a:rPr>
              <a:t>Νομοσχέδιο, που </a:t>
            </a:r>
            <a:r>
              <a:rPr lang="el-GR" b="1" dirty="0">
                <a:solidFill>
                  <a:srgbClr val="002060"/>
                </a:solidFill>
              </a:rPr>
              <a:t>διευρύνει τις εξουσίες/ αρμοδιότητες της Αρχής Εποπτείας Καταδικασθέντων για Αδικήματα Σεξουαλικής Φύσης κατά Ανηλίκων </a:t>
            </a:r>
            <a:r>
              <a:rPr lang="el-GR" dirty="0">
                <a:solidFill>
                  <a:srgbClr val="002060"/>
                </a:solidFill>
              </a:rPr>
              <a:t>και στη δυνατότητα επιβολής πρόσθετων περιοριστικών μέτρων, ώστε να μπορεί να ασκεί αποτελεσματικά τον εποπτικό της ρόλο.</a:t>
            </a:r>
          </a:p>
          <a:p>
            <a:pPr algn="just"/>
            <a:r>
              <a:rPr lang="el-GR" dirty="0">
                <a:solidFill>
                  <a:srgbClr val="002060"/>
                </a:solidFill>
              </a:rPr>
              <a:t>Ετοιμάστηκε </a:t>
            </a:r>
            <a:r>
              <a:rPr lang="el-GR" b="1" dirty="0">
                <a:solidFill>
                  <a:srgbClr val="002060"/>
                </a:solidFill>
              </a:rPr>
              <a:t>νομοσχέδιο για αύξηση των ποινών για σεξουαλικά αδικήματα σε βάρος παιδιών </a:t>
            </a:r>
            <a:r>
              <a:rPr lang="el-GR" dirty="0">
                <a:solidFill>
                  <a:srgbClr val="002060"/>
                </a:solidFill>
              </a:rPr>
              <a:t>καθώς οι προβλεπόμενες ποινές κρίθηκαν ανεπαρκείς  ενώ απουσίαζε ο αποτρεπτικός παράγοντας, όπως διαφάνηκε από σχετική μελέτη. </a:t>
            </a:r>
          </a:p>
          <a:p>
            <a:pPr algn="just"/>
            <a:endParaRPr lang="el-GR" dirty="0">
              <a:solidFill>
                <a:srgbClr val="002060"/>
              </a:solidFill>
            </a:endParaRPr>
          </a:p>
          <a:p>
            <a:pPr algn="just"/>
            <a:endParaRPr lang="el-GR" dirty="0">
              <a:solidFill>
                <a:srgbClr val="002060"/>
              </a:solidFill>
            </a:endParaRPr>
          </a:p>
          <a:p>
            <a:pPr algn="just"/>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447178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22024"/>
            <a:ext cx="10820400" cy="4896661"/>
          </a:xfrm>
        </p:spPr>
        <p:txBody>
          <a:bodyPr>
            <a:normAutofit/>
          </a:bodyPr>
          <a:lstStyle/>
          <a:p>
            <a:pPr marL="0" indent="0" algn="ctr">
              <a:buNone/>
            </a:pPr>
            <a:r>
              <a:rPr lang="el-GR" b="1" dirty="0">
                <a:solidFill>
                  <a:srgbClr val="002060"/>
                </a:solidFill>
              </a:rPr>
              <a:t>Μέτρα αντιμετώπισης της τρομοκρατίας</a:t>
            </a:r>
          </a:p>
          <a:p>
            <a:pPr marL="0" indent="0" algn="ctr">
              <a:buNone/>
            </a:pPr>
            <a:endParaRPr lang="el-GR" b="1" dirty="0">
              <a:solidFill>
                <a:srgbClr val="002060"/>
              </a:solidFill>
            </a:endParaRPr>
          </a:p>
          <a:p>
            <a:pPr algn="just"/>
            <a:r>
              <a:rPr lang="el-GR" dirty="0">
                <a:solidFill>
                  <a:srgbClr val="002060"/>
                </a:solidFill>
              </a:rPr>
              <a:t>Από το 2014 λαμβάνουμε αυστηρά μέτρα ασφάλειας σε κρίσιμες υποδομές, στα αεροδρόμια, στα λιμάνια, στα οδοφράγματα και ευάλωτους στόχους.</a:t>
            </a:r>
          </a:p>
          <a:p>
            <a:pPr algn="just"/>
            <a:r>
              <a:rPr lang="el-GR" dirty="0">
                <a:solidFill>
                  <a:srgbClr val="002060"/>
                </a:solidFill>
              </a:rPr>
              <a:t>Ενισχύσαμε την ανταλλαγή πληροφοριών με άλλα κράτη, τη </a:t>
            </a:r>
            <a:r>
              <a:rPr lang="el-GR" dirty="0" err="1">
                <a:solidFill>
                  <a:srgbClr val="002060"/>
                </a:solidFill>
              </a:rPr>
              <a:t>Europol</a:t>
            </a:r>
            <a:r>
              <a:rPr lang="el-GR" dirty="0">
                <a:solidFill>
                  <a:srgbClr val="002060"/>
                </a:solidFill>
              </a:rPr>
              <a:t> και την </a:t>
            </a:r>
            <a:r>
              <a:rPr lang="el-GR" dirty="0" err="1">
                <a:solidFill>
                  <a:srgbClr val="002060"/>
                </a:solidFill>
              </a:rPr>
              <a:t>Interpol</a:t>
            </a:r>
            <a:r>
              <a:rPr lang="el-GR" dirty="0">
                <a:solidFill>
                  <a:srgbClr val="002060"/>
                </a:solidFill>
              </a:rPr>
              <a:t>. </a:t>
            </a:r>
          </a:p>
          <a:p>
            <a:pPr algn="just"/>
            <a:r>
              <a:rPr lang="el-GR" dirty="0">
                <a:solidFill>
                  <a:srgbClr val="002060"/>
                </a:solidFill>
              </a:rPr>
              <a:t>Αναβαθμίσαμε τον τεχνολογικό εξοπλισμό στα σημεία ελέγχου για ταυτοποίηση υπόπτων προσώπων που ταξιδεύουν προς και από την Κύπρο. </a:t>
            </a:r>
          </a:p>
          <a:p>
            <a:pPr algn="just"/>
            <a:r>
              <a:rPr lang="el-GR" dirty="0">
                <a:solidFill>
                  <a:srgbClr val="002060"/>
                </a:solidFill>
              </a:rPr>
              <a:t>Παρέχουμε στατική φρούρηση, πεζές και μηχανοκίνητες περιπολίες σε κρίσιμες υποδομές, πρεσβείες και χώρους συγκέντρωσης μεγάλου μέρους του πληθυσμού.</a:t>
            </a:r>
          </a:p>
          <a:p>
            <a:pPr algn="just"/>
            <a:r>
              <a:rPr lang="el-GR" dirty="0">
                <a:solidFill>
                  <a:srgbClr val="002060"/>
                </a:solidFill>
              </a:rPr>
              <a:t>Ψηφίστηκε νομοθεσία για την καταπολέμηση της τρομοκρατίας και την προστασία των θυμάτων στο πλαίσιο εναρμόνισης με ευρωπαϊκή Οδηγία.</a:t>
            </a:r>
          </a:p>
        </p:txBody>
      </p:sp>
      <p:sp>
        <p:nvSpPr>
          <p:cNvPr id="2" name="Slide Number Placeholder 1"/>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647965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1518"/>
            <a:ext cx="10820400" cy="5398265"/>
          </a:xfrm>
        </p:spPr>
        <p:txBody>
          <a:bodyPr>
            <a:normAutofit/>
          </a:bodyPr>
          <a:lstStyle/>
          <a:p>
            <a:pPr marL="0" indent="0" algn="ctr">
              <a:buNone/>
            </a:pPr>
            <a:endParaRPr lang="el-GR" b="1" dirty="0">
              <a:solidFill>
                <a:srgbClr val="002060"/>
              </a:solidFill>
            </a:endParaRPr>
          </a:p>
          <a:p>
            <a:pPr marL="0" indent="0" algn="ctr">
              <a:buNone/>
            </a:pPr>
            <a:endParaRPr lang="el-GR" b="1" dirty="0">
              <a:solidFill>
                <a:srgbClr val="002060"/>
              </a:solidFill>
            </a:endParaRPr>
          </a:p>
          <a:p>
            <a:pPr marL="0" indent="0" algn="ctr">
              <a:buNone/>
            </a:pPr>
            <a:r>
              <a:rPr lang="el-GR" b="1" dirty="0">
                <a:solidFill>
                  <a:srgbClr val="002060"/>
                </a:solidFill>
              </a:rPr>
              <a:t>Τρόποι αντιμετώπισης του </a:t>
            </a:r>
            <a:r>
              <a:rPr lang="el-GR" b="1" dirty="0" err="1">
                <a:solidFill>
                  <a:srgbClr val="002060"/>
                </a:solidFill>
              </a:rPr>
              <a:t>Κυβερνοεγκλήματος</a:t>
            </a:r>
            <a:endParaRPr lang="el-GR" b="1" dirty="0">
              <a:solidFill>
                <a:srgbClr val="002060"/>
              </a:solidFill>
            </a:endParaRPr>
          </a:p>
          <a:p>
            <a:pPr algn="just"/>
            <a:r>
              <a:rPr lang="el-GR" dirty="0">
                <a:solidFill>
                  <a:srgbClr val="002060"/>
                </a:solidFill>
              </a:rPr>
              <a:t>Δώσαμε έμφαση στη διακυβερνητική συνεργασία και στην πρόληψη με την ευαισθητοποίηση των χρηστών του διαδικτύου.</a:t>
            </a:r>
          </a:p>
          <a:p>
            <a:pPr algn="just"/>
            <a:r>
              <a:rPr lang="el-GR" dirty="0">
                <a:solidFill>
                  <a:srgbClr val="002060"/>
                </a:solidFill>
              </a:rPr>
              <a:t>Ενισχύθηκαν οι εκπαιδεύσεις του προσωπικού, αξιοποιήθηκε η τεχνολογία  και καταγράφονται σημαντικά αποτελέσματα πρόληψης και καταστολής.  </a:t>
            </a:r>
          </a:p>
          <a:p>
            <a:pPr algn="just"/>
            <a:r>
              <a:rPr lang="el-GR" dirty="0">
                <a:solidFill>
                  <a:srgbClr val="002060"/>
                </a:solidFill>
              </a:rPr>
              <a:t>Η έξαρση των αδικημάτων σεξουαλικής κακοποίησης μέσω του διαδικτύου απαιτεί εγρήγορση όλων μας (2014 – 4/2019: 689 υποθέσεις παιδικής πορνογραφίας και πρόσκλησης, ενώ είχαμε 255 παιδιά θύματα)</a:t>
            </a:r>
          </a:p>
          <a:p>
            <a:pPr algn="just"/>
            <a:endParaRPr lang="el-GR" dirty="0">
              <a:solidFill>
                <a:srgbClr val="002060"/>
              </a:solidFill>
            </a:endParaRPr>
          </a:p>
          <a:p>
            <a:pPr algn="just"/>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326830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9854" y="1366222"/>
            <a:ext cx="9671125" cy="4711849"/>
          </a:xfrm>
        </p:spPr>
        <p:txBody>
          <a:bodyPr>
            <a:normAutofit fontScale="85000" lnSpcReduction="10000"/>
          </a:bodyPr>
          <a:lstStyle/>
          <a:p>
            <a:pPr marL="0" indent="0" algn="just">
              <a:buNone/>
            </a:pPr>
            <a:r>
              <a:rPr lang="el-GR" sz="3200" b="1" dirty="0">
                <a:solidFill>
                  <a:srgbClr val="002060"/>
                </a:solidFill>
              </a:rPr>
              <a:t>Παράχθηκε έργο ουσιαστικό – λήφθηκαν σημαντικές αποφάσεις – προωθήθηκαν καινοτομίες:</a:t>
            </a:r>
            <a:endParaRPr lang="el-GR" b="1" dirty="0">
              <a:solidFill>
                <a:srgbClr val="002060"/>
              </a:solidFill>
            </a:endParaRPr>
          </a:p>
          <a:p>
            <a:pPr algn="just"/>
            <a:endParaRPr lang="el-GR" b="1" dirty="0"/>
          </a:p>
          <a:p>
            <a:pPr algn="just"/>
            <a:r>
              <a:rPr lang="el-GR" b="1" dirty="0">
                <a:solidFill>
                  <a:srgbClr val="002060"/>
                </a:solidFill>
              </a:rPr>
              <a:t>Ετοιμάστηκαν 313 νομοσχέδια </a:t>
            </a:r>
            <a:endParaRPr lang="en-US" b="1" dirty="0">
              <a:solidFill>
                <a:srgbClr val="002060"/>
              </a:solidFill>
            </a:endParaRPr>
          </a:p>
          <a:p>
            <a:pPr marL="0" indent="0" algn="just">
              <a:buNone/>
            </a:pPr>
            <a:r>
              <a:rPr lang="el-GR" b="1" dirty="0">
                <a:solidFill>
                  <a:srgbClr val="002060"/>
                </a:solidFill>
              </a:rPr>
              <a:t>(96</a:t>
            </a:r>
            <a:r>
              <a:rPr lang="el-GR" b="1" dirty="0">
                <a:solidFill>
                  <a:srgbClr val="002060"/>
                </a:solidFill>
                <a:latin typeface="Arial" panose="020B0604020202020204" pitchFamily="34" charset="0"/>
                <a:cs typeface="Arial" panose="020B0604020202020204" pitchFamily="34" charset="0"/>
              </a:rPr>
              <a:t> σε εκκρεμότητα = 69 εκκρεμούν στη Βουλή + 20 στη Νομική Υπηρεσία + 7 σε διαβούλευση)</a:t>
            </a:r>
          </a:p>
          <a:p>
            <a:pPr lvl="1" algn="just"/>
            <a:endParaRPr lang="el-GR" b="1" dirty="0">
              <a:solidFill>
                <a:srgbClr val="002060"/>
              </a:solidFill>
              <a:latin typeface="Arial" panose="020B0604020202020204" pitchFamily="34" charset="0"/>
              <a:cs typeface="Arial" panose="020B0604020202020204" pitchFamily="34" charset="0"/>
            </a:endParaRPr>
          </a:p>
          <a:p>
            <a:pPr lvl="1" algn="just"/>
            <a:r>
              <a:rPr lang="el-GR" b="1" dirty="0">
                <a:solidFill>
                  <a:srgbClr val="002060"/>
                </a:solidFill>
                <a:latin typeface="Arial" panose="020B0604020202020204" pitchFamily="34" charset="0"/>
                <a:cs typeface="Arial" panose="020B0604020202020204" pitchFamily="34" charset="0"/>
              </a:rPr>
              <a:t>Περισσότερα από τα μισά αφορούσαν θεσμικά νομοσχέδια όπως η σύσταση δικαστηρίων, η σύσταση αρχών κατά της Διαφθοράς – χειραγώγηση, αντιμετώπιση της Βίας κατά των Γυναικών, ανήλικοι παραβάτες.</a:t>
            </a:r>
          </a:p>
          <a:p>
            <a:pPr lvl="1" algn="just"/>
            <a:r>
              <a:rPr lang="el-GR" b="1" dirty="0">
                <a:solidFill>
                  <a:srgbClr val="002060"/>
                </a:solidFill>
                <a:latin typeface="Arial" panose="020B0604020202020204" pitchFamily="34" charset="0"/>
                <a:cs typeface="Arial" panose="020B0604020202020204" pitchFamily="34" charset="0"/>
              </a:rPr>
              <a:t>Μεγάλος αριθμός επέλυσε διαχρονικά προβλήματα</a:t>
            </a:r>
          </a:p>
          <a:p>
            <a:pPr marL="0" indent="0" algn="just">
              <a:buNone/>
            </a:pPr>
            <a:endParaRPr lang="el-GR" b="1" dirty="0">
              <a:solidFill>
                <a:srgbClr val="002060"/>
              </a:solidFill>
            </a:endParaRPr>
          </a:p>
          <a:p>
            <a:pPr algn="just"/>
            <a:r>
              <a:rPr lang="el-GR" b="1" dirty="0">
                <a:solidFill>
                  <a:srgbClr val="002060"/>
                </a:solidFill>
              </a:rPr>
              <a:t>Υποβλήθηκαν 574 προτάσεις</a:t>
            </a:r>
            <a:r>
              <a:rPr lang="el-GR" b="1" dirty="0">
                <a:solidFill>
                  <a:srgbClr val="002060"/>
                </a:solidFill>
                <a:latin typeface="Arial" panose="020B0604020202020204" pitchFamily="34" charset="0"/>
                <a:cs typeface="Arial" panose="020B0604020202020204" pitchFamily="34" charset="0"/>
              </a:rPr>
              <a:t> στο Υπουργικό Συμβούλιο </a:t>
            </a:r>
          </a:p>
          <a:p>
            <a:pPr marL="0" indent="0">
              <a:buNone/>
            </a:pPr>
            <a:r>
              <a:rPr lang="el-GR" b="1" dirty="0">
                <a:solidFill>
                  <a:srgbClr val="002060"/>
                </a:solidFill>
                <a:latin typeface="Arial" panose="020B0604020202020204" pitchFamily="34" charset="0"/>
                <a:cs typeface="Arial" panose="020B0604020202020204" pitchFamily="34" charset="0"/>
              </a:rPr>
              <a:t>(135 από το Μάρτιο 2018 μέχρι σήμερα)  </a:t>
            </a:r>
            <a:r>
              <a:rPr lang="el-GR" b="1" dirty="0">
                <a:solidFill>
                  <a:srgbClr val="002060"/>
                </a:solidFill>
              </a:rPr>
              <a:t/>
            </a:r>
            <a:br>
              <a:rPr lang="el-GR" b="1" dirty="0">
                <a:solidFill>
                  <a:srgbClr val="002060"/>
                </a:solidFill>
              </a:rPr>
            </a:br>
            <a:endParaRPr lang="el-GR" b="1" dirty="0">
              <a:solidFill>
                <a:srgbClr val="002060"/>
              </a:solidFill>
            </a:endParaRPr>
          </a:p>
          <a:p>
            <a:endParaRPr lang="el-GR" b="1" dirty="0">
              <a:solidFill>
                <a:srgbClr val="002060"/>
              </a:solidFill>
            </a:endParaRPr>
          </a:p>
          <a:p>
            <a:endParaRPr lang="el-GR" sz="2800" b="1" dirty="0"/>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682314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7108"/>
            <a:ext cx="10820400" cy="4841577"/>
          </a:xfrm>
        </p:spPr>
        <p:txBody>
          <a:bodyPr/>
          <a:lstStyle/>
          <a:p>
            <a:pPr marL="0" indent="0" algn="ctr">
              <a:buNone/>
            </a:pPr>
            <a:r>
              <a:rPr lang="el-GR" b="1" dirty="0">
                <a:solidFill>
                  <a:srgbClr val="002060"/>
                </a:solidFill>
              </a:rPr>
              <a:t>Βελτίωση του επιπέδου Οδικής Ασφάλειας</a:t>
            </a:r>
          </a:p>
          <a:p>
            <a:pPr marL="0" indent="0" algn="ctr">
              <a:buNone/>
            </a:pPr>
            <a:r>
              <a:rPr lang="el-GR" b="1" dirty="0">
                <a:solidFill>
                  <a:srgbClr val="002060"/>
                </a:solidFill>
              </a:rPr>
              <a:t>Λήφθηκαν μέτρα σε όλα τα επίπεδα προαγωγής της οδικής συνείδησης </a:t>
            </a:r>
          </a:p>
          <a:p>
            <a:pPr algn="just"/>
            <a:r>
              <a:rPr lang="el-GR" dirty="0">
                <a:solidFill>
                  <a:srgbClr val="002060"/>
                </a:solidFill>
              </a:rPr>
              <a:t>Εφαρμόσαμε νέα πολυδιάστατη επικοινωνιακή στρατηγική.</a:t>
            </a:r>
          </a:p>
          <a:p>
            <a:pPr algn="just"/>
            <a:r>
              <a:rPr lang="el-GR" dirty="0">
                <a:solidFill>
                  <a:srgbClr val="002060"/>
                </a:solidFill>
              </a:rPr>
              <a:t>Εφαρμόσαμε τον θεσμό του </a:t>
            </a:r>
            <a:r>
              <a:rPr lang="el-GR" dirty="0" err="1">
                <a:solidFill>
                  <a:srgbClr val="002060"/>
                </a:solidFill>
              </a:rPr>
              <a:t>νάρκοτεστ</a:t>
            </a:r>
            <a:r>
              <a:rPr lang="el-GR" dirty="0">
                <a:solidFill>
                  <a:srgbClr val="002060"/>
                </a:solidFill>
              </a:rPr>
              <a:t> με </a:t>
            </a:r>
            <a:r>
              <a:rPr lang="el-GR" dirty="0" err="1">
                <a:solidFill>
                  <a:srgbClr val="002060"/>
                </a:solidFill>
              </a:rPr>
              <a:t>στοχευμένους</a:t>
            </a:r>
            <a:r>
              <a:rPr lang="el-GR" dirty="0">
                <a:solidFill>
                  <a:srgbClr val="002060"/>
                </a:solidFill>
              </a:rPr>
              <a:t> ελέγχους. </a:t>
            </a:r>
          </a:p>
          <a:p>
            <a:pPr algn="just"/>
            <a:r>
              <a:rPr lang="el-GR" dirty="0">
                <a:solidFill>
                  <a:srgbClr val="002060"/>
                </a:solidFill>
              </a:rPr>
              <a:t>Συστάθηκε Επιστημονικό Κέντρο Οδικής Ασφάλειας.</a:t>
            </a:r>
          </a:p>
          <a:p>
            <a:pPr algn="just"/>
            <a:r>
              <a:rPr lang="el-GR" dirty="0">
                <a:solidFill>
                  <a:srgbClr val="002060"/>
                </a:solidFill>
              </a:rPr>
              <a:t>Κατακυρώθηκε η προσφορά για δημιουργία της Σχολής Επιμόρφωσης Παραβατών Οδηγών.</a:t>
            </a:r>
          </a:p>
          <a:p>
            <a:pPr algn="just"/>
            <a:r>
              <a:rPr lang="el-GR" dirty="0">
                <a:solidFill>
                  <a:srgbClr val="002060"/>
                </a:solidFill>
              </a:rPr>
              <a:t>Καταθέσαμε πακέτο νομοσχεδίων για αύξηση των ποινών για τροχαίες παραβάσεις με σκοπό την αποτροπή</a:t>
            </a:r>
          </a:p>
          <a:p>
            <a:r>
              <a:rPr lang="el-GR" dirty="0">
                <a:solidFill>
                  <a:srgbClr val="002060"/>
                </a:solidFill>
              </a:rPr>
              <a:t>Στηρίξαμε την εγκατάσταση και λειτουργία συστήματος </a:t>
            </a:r>
            <a:r>
              <a:rPr lang="el-GR" dirty="0" err="1">
                <a:solidFill>
                  <a:srgbClr val="002060"/>
                </a:solidFill>
              </a:rPr>
              <a:t>Φωτοεπισήμανσης</a:t>
            </a:r>
            <a:r>
              <a:rPr lang="el-GR" dirty="0">
                <a:solidFill>
                  <a:srgbClr val="002060"/>
                </a:solidFill>
              </a:rPr>
              <a:t>.</a:t>
            </a:r>
          </a:p>
          <a:p>
            <a:r>
              <a:rPr lang="el-GR" dirty="0">
                <a:solidFill>
                  <a:srgbClr val="002060"/>
                </a:solidFill>
              </a:rPr>
              <a:t>Προωθήσαμε την ένταξη του μαθήματος Κυκλοφοριακής Αγωγής στα Λύκεια. </a:t>
            </a:r>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855517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55076"/>
            <a:ext cx="10820400" cy="4863610"/>
          </a:xfrm>
        </p:spPr>
        <p:txBody>
          <a:bodyPr/>
          <a:lstStyle/>
          <a:p>
            <a:pPr marL="0" indent="0" algn="ctr">
              <a:buNone/>
            </a:pPr>
            <a:endParaRPr lang="el-GR" b="1" dirty="0">
              <a:solidFill>
                <a:srgbClr val="002060"/>
              </a:solidFill>
            </a:endParaRPr>
          </a:p>
          <a:p>
            <a:pPr marL="0" indent="0" algn="ctr">
              <a:buNone/>
            </a:pPr>
            <a:r>
              <a:rPr lang="el-GR" b="1" dirty="0">
                <a:solidFill>
                  <a:srgbClr val="002060"/>
                </a:solidFill>
              </a:rPr>
              <a:t>Δημιουργία Αστυνομίας των Ζώων</a:t>
            </a:r>
            <a:endParaRPr lang="el-GR" dirty="0"/>
          </a:p>
          <a:p>
            <a:pPr marL="0" indent="0" algn="just">
              <a:buNone/>
            </a:pPr>
            <a:r>
              <a:rPr lang="el-GR" dirty="0">
                <a:solidFill>
                  <a:srgbClr val="002060"/>
                </a:solidFill>
              </a:rPr>
              <a:t>Ετοιμάστηκε και υποβλήθηκε στη Νομική Υπηρεσία σχετικό νομοσχέδιο, με σκοπό η Αστυνομία αυτή να έχει αρμοδιότητα στη διερεύνηση υποθέσεων κακοποίησης και κακομεταχείρισης ζώων και στην εφαρμογή των διατάξεων του περί Σκύλων Νόμου και του περί Προστασίας και Ευημερίας των Ζώων Νόμου.</a:t>
            </a:r>
          </a:p>
          <a:p>
            <a:pPr marL="0" indent="0" algn="just">
              <a:buNone/>
            </a:pPr>
            <a:endParaRPr lang="el-GR" b="1" dirty="0">
              <a:solidFill>
                <a:srgbClr val="002060"/>
              </a:solidFill>
            </a:endParaRPr>
          </a:p>
          <a:p>
            <a:pPr marL="0" indent="0" algn="ctr">
              <a:buNone/>
            </a:pPr>
            <a:r>
              <a:rPr lang="el-GR" b="1" dirty="0">
                <a:solidFill>
                  <a:srgbClr val="002060"/>
                </a:solidFill>
              </a:rPr>
              <a:t>Σύσταση Ακτοφυλακής</a:t>
            </a:r>
          </a:p>
          <a:p>
            <a:pPr marL="0" indent="0" algn="just">
              <a:buNone/>
            </a:pPr>
            <a:r>
              <a:rPr lang="el-GR" dirty="0">
                <a:solidFill>
                  <a:srgbClr val="002060"/>
                </a:solidFill>
              </a:rPr>
              <a:t>Στα πλαίσια των ολιστικών αλλαγών που προωθούνται στην Αστυνομία, είναι και η σύσταση και λειτουργία Ακτοφυλακής, ώστε να ενισχυθεί η έλεγχος της ακτογραμμής και η επιτήρηση της ΑΟΖ. </a:t>
            </a:r>
          </a:p>
        </p:txBody>
      </p:sp>
      <p:sp>
        <p:nvSpPr>
          <p:cNvPr id="2" name="Slide Number Placeholder 1"/>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2435692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10160"/>
            <a:ext cx="10820400" cy="4808526"/>
          </a:xfrm>
        </p:spPr>
        <p:txBody>
          <a:bodyPr>
            <a:normAutofit/>
          </a:bodyPr>
          <a:lstStyle/>
          <a:p>
            <a:pPr marL="0" indent="0" algn="ctr">
              <a:buNone/>
            </a:pPr>
            <a:r>
              <a:rPr lang="el-GR" b="1" dirty="0">
                <a:solidFill>
                  <a:srgbClr val="002060"/>
                </a:solidFill>
              </a:rPr>
              <a:t>Αναβάθμιση και Αυτονόμηση της Πυροσβεστικής Υπηρεσίας</a:t>
            </a:r>
          </a:p>
          <a:p>
            <a:pPr marL="0" indent="0" algn="ctr">
              <a:buNone/>
            </a:pPr>
            <a:endParaRPr lang="el-GR" b="1" dirty="0">
              <a:solidFill>
                <a:srgbClr val="002060"/>
              </a:solidFill>
            </a:endParaRPr>
          </a:p>
          <a:p>
            <a:pPr algn="just"/>
            <a:r>
              <a:rPr lang="el-GR" dirty="0">
                <a:solidFill>
                  <a:srgbClr val="002060"/>
                </a:solidFill>
              </a:rPr>
              <a:t>Κατατέθηκε στη Βουλή των Αντιπροσώπων </a:t>
            </a:r>
            <a:r>
              <a:rPr lang="el-GR" b="1" dirty="0">
                <a:solidFill>
                  <a:srgbClr val="002060"/>
                </a:solidFill>
              </a:rPr>
              <a:t>δέσμη νομοθετημάτων για την αυτονόμηση της Πυροσβεστικής Υπηρεσίας</a:t>
            </a:r>
            <a:r>
              <a:rPr lang="el-GR" dirty="0">
                <a:solidFill>
                  <a:srgbClr val="002060"/>
                </a:solidFill>
              </a:rPr>
              <a:t>.</a:t>
            </a:r>
          </a:p>
          <a:p>
            <a:pPr algn="just"/>
            <a:r>
              <a:rPr lang="el-GR" dirty="0">
                <a:solidFill>
                  <a:srgbClr val="002060"/>
                </a:solidFill>
              </a:rPr>
              <a:t>Επίσης, </a:t>
            </a:r>
            <a:r>
              <a:rPr lang="el-GR" b="1" dirty="0">
                <a:solidFill>
                  <a:srgbClr val="002060"/>
                </a:solidFill>
              </a:rPr>
              <a:t>νομοσχέδιο για τους εθελοντές πυροσβέστες</a:t>
            </a:r>
            <a:r>
              <a:rPr lang="el-GR" dirty="0">
                <a:solidFill>
                  <a:srgbClr val="002060"/>
                </a:solidFill>
              </a:rPr>
              <a:t>.</a:t>
            </a:r>
          </a:p>
          <a:p>
            <a:pPr algn="just"/>
            <a:r>
              <a:rPr lang="el-GR" dirty="0">
                <a:solidFill>
                  <a:srgbClr val="002060"/>
                </a:solidFill>
              </a:rPr>
              <a:t>Αυτή ήταν και μια από τις </a:t>
            </a:r>
            <a:r>
              <a:rPr lang="el-GR" b="1" dirty="0">
                <a:solidFill>
                  <a:srgbClr val="002060"/>
                </a:solidFill>
              </a:rPr>
              <a:t>συστάσεις της Ανεξάρτητης Επιτροπής Εμπειρογνωμόνων που ακολουθήσαμε </a:t>
            </a:r>
            <a:r>
              <a:rPr lang="el-GR" dirty="0">
                <a:solidFill>
                  <a:srgbClr val="002060"/>
                </a:solidFill>
              </a:rPr>
              <a:t>για την αξιολόγηση της αποτελεσματικότητας του συστήματος πρόληψης και κατάσβεσης πυρκαγιών, η οποία διορίστηκε με την Απόφαση του Υπουργικού Συμβουλίου με </a:t>
            </a:r>
            <a:r>
              <a:rPr lang="el-GR" dirty="0" err="1">
                <a:solidFill>
                  <a:srgbClr val="002060"/>
                </a:solidFill>
              </a:rPr>
              <a:t>ημερ</a:t>
            </a:r>
            <a:r>
              <a:rPr lang="el-GR" dirty="0">
                <a:solidFill>
                  <a:srgbClr val="002060"/>
                </a:solidFill>
              </a:rPr>
              <a:t>. 13 Ιουλίου 2016.</a:t>
            </a:r>
          </a:p>
        </p:txBody>
      </p:sp>
      <p:sp>
        <p:nvSpPr>
          <p:cNvPr id="2" name="Slide Number Placeholder 1"/>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2784356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1856"/>
            <a:ext cx="10820400" cy="5006830"/>
          </a:xfrm>
        </p:spPr>
        <p:txBody>
          <a:bodyPr>
            <a:normAutofit/>
          </a:bodyPr>
          <a:lstStyle/>
          <a:p>
            <a:pPr marL="0" indent="0" algn="ctr">
              <a:buNone/>
            </a:pPr>
            <a:r>
              <a:rPr lang="el-GR" b="1" dirty="0">
                <a:solidFill>
                  <a:srgbClr val="002060"/>
                </a:solidFill>
              </a:rPr>
              <a:t>Αναβάθμιση των υποδομών και ενίσχυση του εξοπλισμού</a:t>
            </a:r>
          </a:p>
          <a:p>
            <a:r>
              <a:rPr lang="el-GR" dirty="0">
                <a:solidFill>
                  <a:srgbClr val="002060"/>
                </a:solidFill>
              </a:rPr>
              <a:t>Αυτή τη στιγμή λειτουργούν </a:t>
            </a:r>
            <a:r>
              <a:rPr lang="el-GR" b="1" dirty="0">
                <a:solidFill>
                  <a:srgbClr val="002060"/>
                </a:solidFill>
              </a:rPr>
              <a:t>8 μεγάλοι πυροσβεστικοί σταθμοί</a:t>
            </a:r>
            <a:r>
              <a:rPr lang="en-US" b="1" dirty="0">
                <a:solidFill>
                  <a:srgbClr val="002060"/>
                </a:solidFill>
              </a:rPr>
              <a:t>.</a:t>
            </a:r>
          </a:p>
          <a:p>
            <a:r>
              <a:rPr lang="el-GR" b="1" dirty="0">
                <a:solidFill>
                  <a:srgbClr val="002060"/>
                </a:solidFill>
              </a:rPr>
              <a:t>Δύο νέοι μεγάλοι και σύγχρονοι σταθμοί βρίσκονται υπό κατασκευή</a:t>
            </a:r>
            <a:r>
              <a:rPr lang="el-GR" dirty="0">
                <a:solidFill>
                  <a:srgbClr val="002060"/>
                </a:solidFill>
              </a:rPr>
              <a:t>. Ο </a:t>
            </a:r>
            <a:r>
              <a:rPr lang="el-GR" b="1" dirty="0">
                <a:solidFill>
                  <a:srgbClr val="002060"/>
                </a:solidFill>
              </a:rPr>
              <a:t>Σταθμός Ενεργειακού Κέντρου Βασιλικού,</a:t>
            </a:r>
            <a:r>
              <a:rPr lang="el-GR" dirty="0">
                <a:solidFill>
                  <a:srgbClr val="002060"/>
                </a:solidFill>
              </a:rPr>
              <a:t> που ανεγείρεται στην κοινότητα Μαρί, (ολοκλήρωση Ιούνιο 2020) και ο </a:t>
            </a:r>
            <a:r>
              <a:rPr lang="el-GR" b="1" dirty="0">
                <a:solidFill>
                  <a:srgbClr val="002060"/>
                </a:solidFill>
              </a:rPr>
              <a:t>νέος Κεντρικός Πυροσβεστικός Σταθμός Λεμεσού</a:t>
            </a:r>
            <a:r>
              <a:rPr lang="el-GR" dirty="0">
                <a:solidFill>
                  <a:srgbClr val="002060"/>
                </a:solidFill>
              </a:rPr>
              <a:t>, (ολοκλήρωση εργασιών τέλος 2019).</a:t>
            </a:r>
          </a:p>
          <a:p>
            <a:r>
              <a:rPr lang="el-GR" b="1" dirty="0">
                <a:solidFill>
                  <a:srgbClr val="002060"/>
                </a:solidFill>
              </a:rPr>
              <a:t>Οι νέοι Πυροσβεστικοί Σταθμοί </a:t>
            </a:r>
            <a:r>
              <a:rPr lang="el-GR" b="1" dirty="0" err="1">
                <a:solidFill>
                  <a:srgbClr val="002060"/>
                </a:solidFill>
              </a:rPr>
              <a:t>Αθηένου</a:t>
            </a:r>
            <a:r>
              <a:rPr lang="el-GR" b="1" dirty="0">
                <a:solidFill>
                  <a:srgbClr val="002060"/>
                </a:solidFill>
              </a:rPr>
              <a:t> και Πέρα Χωρίου – Νήσου</a:t>
            </a:r>
            <a:r>
              <a:rPr lang="el-GR" dirty="0">
                <a:solidFill>
                  <a:srgbClr val="002060"/>
                </a:solidFill>
              </a:rPr>
              <a:t> αναμένεται να λειτουργήσουν σύντομα.</a:t>
            </a:r>
          </a:p>
          <a:p>
            <a:r>
              <a:rPr lang="el-GR" dirty="0">
                <a:solidFill>
                  <a:srgbClr val="002060"/>
                </a:solidFill>
              </a:rPr>
              <a:t>Αυτή τη στιγμή λειτουργούν </a:t>
            </a:r>
            <a:r>
              <a:rPr lang="el-GR" b="1" dirty="0">
                <a:solidFill>
                  <a:srgbClr val="002060"/>
                </a:solidFill>
              </a:rPr>
              <a:t>σε 24ωρη βάση 4 Σταθμοί Υπαίθρου στην </a:t>
            </a:r>
            <a:r>
              <a:rPr lang="el-GR" b="1" dirty="0" err="1">
                <a:solidFill>
                  <a:srgbClr val="002060"/>
                </a:solidFill>
              </a:rPr>
              <a:t>Ευρύχου</a:t>
            </a:r>
            <a:r>
              <a:rPr lang="el-GR" b="1" dirty="0">
                <a:solidFill>
                  <a:srgbClr val="002060"/>
                </a:solidFill>
              </a:rPr>
              <a:t>, στον </a:t>
            </a:r>
            <a:r>
              <a:rPr lang="el-GR" b="1" dirty="0" err="1">
                <a:solidFill>
                  <a:srgbClr val="002060"/>
                </a:solidFill>
              </a:rPr>
              <a:t>Μονιάτη</a:t>
            </a:r>
            <a:r>
              <a:rPr lang="el-GR" b="1" dirty="0">
                <a:solidFill>
                  <a:srgbClr val="002060"/>
                </a:solidFill>
              </a:rPr>
              <a:t>, στα </a:t>
            </a:r>
            <a:r>
              <a:rPr lang="el-GR" b="1" dirty="0" err="1">
                <a:solidFill>
                  <a:srgbClr val="002060"/>
                </a:solidFill>
              </a:rPr>
              <a:t>Λεύκαρα</a:t>
            </a:r>
            <a:r>
              <a:rPr lang="el-GR" b="1" dirty="0">
                <a:solidFill>
                  <a:srgbClr val="002060"/>
                </a:solidFill>
              </a:rPr>
              <a:t> και στο </a:t>
            </a:r>
            <a:r>
              <a:rPr lang="el-GR" b="1" dirty="0" err="1">
                <a:solidFill>
                  <a:srgbClr val="002060"/>
                </a:solidFill>
              </a:rPr>
              <a:t>Στρουμπί</a:t>
            </a:r>
            <a:r>
              <a:rPr lang="el-GR" dirty="0">
                <a:solidFill>
                  <a:srgbClr val="002060"/>
                </a:solidFill>
              </a:rPr>
              <a:t>, ενώ το 2018 δημιουργήθηκε </a:t>
            </a:r>
            <a:r>
              <a:rPr lang="el-GR" b="1" dirty="0">
                <a:solidFill>
                  <a:srgbClr val="002060"/>
                </a:solidFill>
              </a:rPr>
              <a:t>νέος Πυροσβεστικός Σταθμός Υπαίθρου στην Ορά</a:t>
            </a:r>
            <a:r>
              <a:rPr lang="el-GR" dirty="0">
                <a:solidFill>
                  <a:srgbClr val="002060"/>
                </a:solidFill>
              </a:rPr>
              <a:t>. Από το 2015 λειτουργούν </a:t>
            </a:r>
            <a:r>
              <a:rPr lang="el-GR" b="1" dirty="0">
                <a:solidFill>
                  <a:srgbClr val="002060"/>
                </a:solidFill>
              </a:rPr>
              <a:t>Παρατηρητήρια Υπαίθρου κατά την περίοδο Μαΐου – Νοεμβρίου. </a:t>
            </a:r>
            <a:r>
              <a:rPr lang="el-GR" dirty="0">
                <a:solidFill>
                  <a:srgbClr val="002060"/>
                </a:solidFill>
              </a:rPr>
              <a:t>Φέτος θα λειτουργήσουν συνολικά 20 Παρατηρητήρια. </a:t>
            </a:r>
          </a:p>
          <a:p>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3757813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89822"/>
            <a:ext cx="10820400" cy="5028863"/>
          </a:xfrm>
        </p:spPr>
        <p:txBody>
          <a:bodyPr/>
          <a:lstStyle/>
          <a:p>
            <a:pPr marL="0" indent="0" algn="ctr">
              <a:buNone/>
            </a:pPr>
            <a:endParaRPr lang="el-GR" dirty="0">
              <a:solidFill>
                <a:srgbClr val="002060"/>
              </a:solidFill>
            </a:endParaRPr>
          </a:p>
          <a:p>
            <a:pPr marL="0" indent="0" algn="ctr">
              <a:buNone/>
            </a:pPr>
            <a:endParaRPr lang="el-GR" dirty="0">
              <a:solidFill>
                <a:srgbClr val="002060"/>
              </a:solidFill>
            </a:endParaRPr>
          </a:p>
          <a:p>
            <a:pPr marL="0" indent="0" algn="ctr">
              <a:buNone/>
            </a:pPr>
            <a:r>
              <a:rPr lang="el-GR" sz="2800" b="1" dirty="0">
                <a:solidFill>
                  <a:srgbClr val="002060"/>
                </a:solidFill>
              </a:rPr>
              <a:t>Αντιμετώπιση της διαφθοράς</a:t>
            </a:r>
          </a:p>
          <a:p>
            <a:pPr marL="0" indent="0" algn="ctr">
              <a:buNone/>
            </a:pPr>
            <a:r>
              <a:rPr lang="el-GR" sz="2800" b="1" dirty="0">
                <a:solidFill>
                  <a:srgbClr val="002060"/>
                </a:solidFill>
              </a:rPr>
              <a:t>Προαγωγή της διαφάνειας </a:t>
            </a:r>
          </a:p>
          <a:p>
            <a:pPr marL="0" indent="0" algn="ctr">
              <a:buNone/>
            </a:pPr>
            <a:endParaRPr lang="el-GR" sz="2400" b="1" dirty="0">
              <a:solidFill>
                <a:srgbClr val="002060"/>
              </a:solidFill>
            </a:endParaRPr>
          </a:p>
          <a:p>
            <a:pPr marL="0" indent="0" algn="ctr">
              <a:buNone/>
            </a:pPr>
            <a:endParaRPr lang="el-GR" sz="2400" b="1" dirty="0">
              <a:solidFill>
                <a:srgbClr val="002060"/>
              </a:solidFill>
            </a:endParaRPr>
          </a:p>
          <a:p>
            <a:pPr marL="0" indent="0" algn="ctr">
              <a:buNone/>
            </a:pPr>
            <a:r>
              <a:rPr lang="el-GR" sz="2400" b="1" i="1" dirty="0">
                <a:solidFill>
                  <a:srgbClr val="002060"/>
                </a:solidFill>
              </a:rPr>
              <a:t>Για 1</a:t>
            </a:r>
            <a:r>
              <a:rPr lang="el-GR" sz="2400" b="1" i="1" baseline="30000" dirty="0">
                <a:solidFill>
                  <a:srgbClr val="002060"/>
                </a:solidFill>
              </a:rPr>
              <a:t>η</a:t>
            </a:r>
            <a:r>
              <a:rPr lang="el-GR" sz="2400" b="1" i="1" dirty="0">
                <a:solidFill>
                  <a:srgbClr val="002060"/>
                </a:solidFill>
              </a:rPr>
              <a:t> φορά ακολουθούνται οι συστάσεις της </a:t>
            </a:r>
            <a:r>
              <a:rPr lang="en-US" sz="2400" b="1" i="1" dirty="0">
                <a:solidFill>
                  <a:srgbClr val="002060"/>
                </a:solidFill>
              </a:rPr>
              <a:t>GRECO </a:t>
            </a:r>
          </a:p>
          <a:p>
            <a:pPr marL="0" indent="0" algn="ctr">
              <a:buNone/>
            </a:pPr>
            <a:r>
              <a:rPr lang="el-GR" sz="2400" b="1" i="1" dirty="0">
                <a:solidFill>
                  <a:srgbClr val="002060"/>
                </a:solidFill>
              </a:rPr>
              <a:t>- Η Κύπρος λαμβάνει τα εύσημα.</a:t>
            </a:r>
          </a:p>
        </p:txBody>
      </p:sp>
      <p:sp>
        <p:nvSpPr>
          <p:cNvPr id="2" name="Slide Number Placeholder 1"/>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2700344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88126"/>
            <a:ext cx="10820400" cy="4830560"/>
          </a:xfrm>
        </p:spPr>
        <p:txBody>
          <a:bodyPr>
            <a:normAutofit/>
          </a:bodyPr>
          <a:lstStyle/>
          <a:p>
            <a:endParaRPr lang="el-GR" b="1" dirty="0">
              <a:solidFill>
                <a:srgbClr val="002060"/>
              </a:solidFill>
            </a:endParaRPr>
          </a:p>
          <a:p>
            <a:r>
              <a:rPr lang="el-GR" b="1" dirty="0">
                <a:solidFill>
                  <a:srgbClr val="002060"/>
                </a:solidFill>
              </a:rPr>
              <a:t>Νομοσχέδιο για τη Σύσταση και Λειτουργία της Ανεξάρτητης Αρχής κατά της Διαφθοράς</a:t>
            </a:r>
            <a:r>
              <a:rPr lang="el-GR" dirty="0">
                <a:solidFill>
                  <a:srgbClr val="002060"/>
                </a:solidFill>
              </a:rPr>
              <a:t>, στα πρότυπα των συστάσεων της </a:t>
            </a:r>
            <a:r>
              <a:rPr lang="el-GR" dirty="0" err="1">
                <a:solidFill>
                  <a:srgbClr val="002060"/>
                </a:solidFill>
              </a:rPr>
              <a:t>Greco</a:t>
            </a:r>
            <a:r>
              <a:rPr lang="el-GR" dirty="0">
                <a:solidFill>
                  <a:srgbClr val="002060"/>
                </a:solidFill>
              </a:rPr>
              <a:t>. </a:t>
            </a:r>
          </a:p>
          <a:p>
            <a:r>
              <a:rPr lang="el-GR" dirty="0">
                <a:solidFill>
                  <a:srgbClr val="002060"/>
                </a:solidFill>
              </a:rPr>
              <a:t>Προωθείται η </a:t>
            </a:r>
            <a:r>
              <a:rPr lang="el-GR" b="1" dirty="0">
                <a:solidFill>
                  <a:srgbClr val="002060"/>
                </a:solidFill>
              </a:rPr>
              <a:t>ετοιμασία οργανογράμματος της Αρχής ώστε να λειτουργήσει ως προτεραιότητα. </a:t>
            </a:r>
          </a:p>
          <a:p>
            <a:r>
              <a:rPr lang="el-GR" dirty="0">
                <a:solidFill>
                  <a:srgbClr val="002060"/>
                </a:solidFill>
              </a:rPr>
              <a:t>Συζητείται στη Βουλή (2017) το νομοσχέδιο για την προστασία των προσώπων που καταγγέλλουν πράξεις διαφθοράς </a:t>
            </a:r>
            <a:r>
              <a:rPr lang="el-GR" b="1" dirty="0">
                <a:solidFill>
                  <a:srgbClr val="002060"/>
                </a:solidFill>
              </a:rPr>
              <a:t>(</a:t>
            </a:r>
            <a:r>
              <a:rPr lang="el-GR" b="1" dirty="0" err="1">
                <a:solidFill>
                  <a:srgbClr val="002060"/>
                </a:solidFill>
              </a:rPr>
              <a:t>whistleblowers</a:t>
            </a:r>
            <a:r>
              <a:rPr lang="el-GR" b="1" dirty="0">
                <a:solidFill>
                  <a:srgbClr val="002060"/>
                </a:solidFill>
              </a:rPr>
              <a:t>).</a:t>
            </a:r>
          </a:p>
          <a:p>
            <a:r>
              <a:rPr lang="el-GR" dirty="0">
                <a:solidFill>
                  <a:srgbClr val="002060"/>
                </a:solidFill>
              </a:rPr>
              <a:t>Κατατέθηκε το </a:t>
            </a:r>
            <a:r>
              <a:rPr lang="el-GR" b="1" dirty="0">
                <a:solidFill>
                  <a:srgbClr val="002060"/>
                </a:solidFill>
              </a:rPr>
              <a:t>νομοσχέδιο που ρυθμίζει τις επαφές σχετικά με το </a:t>
            </a:r>
            <a:r>
              <a:rPr lang="el-GR" b="1" dirty="0" err="1">
                <a:solidFill>
                  <a:srgbClr val="002060"/>
                </a:solidFill>
              </a:rPr>
              <a:t>lobbying</a:t>
            </a:r>
            <a:endParaRPr lang="el-GR" dirty="0">
              <a:solidFill>
                <a:srgbClr val="002060"/>
              </a:solidFill>
            </a:endParaRPr>
          </a:p>
          <a:p>
            <a:r>
              <a:rPr lang="el-GR" dirty="0">
                <a:solidFill>
                  <a:srgbClr val="002060"/>
                </a:solidFill>
              </a:rPr>
              <a:t>Κατοχυρώθηκε η δυνατότητα πρόσβασης των πολιτών στα δημόσια έγγραφα.</a:t>
            </a:r>
          </a:p>
          <a:p>
            <a:r>
              <a:rPr lang="el-GR" dirty="0">
                <a:solidFill>
                  <a:srgbClr val="002060"/>
                </a:solidFill>
              </a:rPr>
              <a:t>Ψηφίστηκε το νομοσχέδιο για τη </a:t>
            </a:r>
            <a:r>
              <a:rPr lang="el-GR" b="1" dirty="0">
                <a:solidFill>
                  <a:srgbClr val="002060"/>
                </a:solidFill>
              </a:rPr>
              <a:t>χειραγώγηση αθλητικών γεγονότων </a:t>
            </a:r>
            <a:endParaRPr lang="el-GR" b="1" dirty="0"/>
          </a:p>
          <a:p>
            <a:endParaRPr lang="el-GR" dirty="0"/>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1117110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56771"/>
            <a:ext cx="10820400" cy="5398265"/>
          </a:xfrm>
        </p:spPr>
        <p:txBody>
          <a:bodyPr>
            <a:normAutofit/>
          </a:bodyPr>
          <a:lstStyle/>
          <a:p>
            <a:pPr marL="0" indent="0" algn="ctr">
              <a:buNone/>
            </a:pPr>
            <a:r>
              <a:rPr lang="el-GR" b="1" dirty="0">
                <a:solidFill>
                  <a:srgbClr val="002060"/>
                </a:solidFill>
              </a:rPr>
              <a:t>Πολύπλευρες-πολυδιάστατες ενέργειες για πρόληψη και πάταξη της Διαφθοράς</a:t>
            </a:r>
            <a:endParaRPr lang="en-US" b="1" dirty="0">
              <a:solidFill>
                <a:srgbClr val="002060"/>
              </a:solidFill>
            </a:endParaRPr>
          </a:p>
          <a:p>
            <a:pPr marL="0" indent="0" algn="ctr">
              <a:buNone/>
            </a:pPr>
            <a:endParaRPr lang="el-GR" b="1" dirty="0">
              <a:solidFill>
                <a:srgbClr val="002060"/>
              </a:solidFill>
            </a:endParaRPr>
          </a:p>
          <a:p>
            <a:r>
              <a:rPr lang="el-GR" dirty="0">
                <a:solidFill>
                  <a:srgbClr val="002060"/>
                </a:solidFill>
              </a:rPr>
              <a:t>Καταρτίστηκε η </a:t>
            </a:r>
            <a:r>
              <a:rPr lang="el-GR" b="1" dirty="0">
                <a:solidFill>
                  <a:srgbClr val="002060"/>
                </a:solidFill>
              </a:rPr>
              <a:t>Εθνική Στρατηγική </a:t>
            </a:r>
            <a:r>
              <a:rPr lang="el-GR" dirty="0">
                <a:solidFill>
                  <a:srgbClr val="002060"/>
                </a:solidFill>
              </a:rPr>
              <a:t>κατά της Διαφθοράς και </a:t>
            </a:r>
            <a:r>
              <a:rPr lang="el-GR" b="1" dirty="0">
                <a:solidFill>
                  <a:srgbClr val="002060"/>
                </a:solidFill>
              </a:rPr>
              <a:t>Οριζόντιο Εθνικό Σχέδιο Δράσης</a:t>
            </a:r>
            <a:r>
              <a:rPr lang="el-GR" dirty="0">
                <a:solidFill>
                  <a:srgbClr val="002060"/>
                </a:solidFill>
              </a:rPr>
              <a:t>, το οποίο εγκρίθηκε πρόσφατα</a:t>
            </a:r>
            <a:r>
              <a:rPr lang="el-GR" b="1" dirty="0">
                <a:solidFill>
                  <a:srgbClr val="002060"/>
                </a:solidFill>
              </a:rPr>
              <a:t> </a:t>
            </a:r>
            <a:r>
              <a:rPr lang="el-GR" dirty="0">
                <a:solidFill>
                  <a:srgbClr val="002060"/>
                </a:solidFill>
              </a:rPr>
              <a:t>από το Υπ. Συμβούλιο. Στο πλαίσιο αυτό</a:t>
            </a:r>
            <a:r>
              <a:rPr lang="en-US" dirty="0">
                <a:solidFill>
                  <a:srgbClr val="002060"/>
                </a:solidFill>
              </a:rPr>
              <a:t>: </a:t>
            </a:r>
            <a:r>
              <a:rPr lang="el-GR" dirty="0">
                <a:solidFill>
                  <a:srgbClr val="002060"/>
                </a:solidFill>
              </a:rPr>
              <a:t> </a:t>
            </a:r>
          </a:p>
          <a:p>
            <a:pPr lvl="0" algn="just"/>
            <a:r>
              <a:rPr lang="el-GR" dirty="0">
                <a:solidFill>
                  <a:srgbClr val="002060"/>
                </a:solidFill>
              </a:rPr>
              <a:t>Έχει προχωρήσει η </a:t>
            </a:r>
            <a:r>
              <a:rPr lang="el-GR" b="1" dirty="0">
                <a:solidFill>
                  <a:srgbClr val="002060"/>
                </a:solidFill>
              </a:rPr>
              <a:t>δημιουργία Δικτύου </a:t>
            </a:r>
            <a:r>
              <a:rPr lang="el-GR" b="1" dirty="0" err="1">
                <a:solidFill>
                  <a:srgbClr val="002060"/>
                </a:solidFill>
              </a:rPr>
              <a:t>Λειτουργών–Συνδέσμων</a:t>
            </a:r>
            <a:r>
              <a:rPr lang="el-GR" b="1" dirty="0">
                <a:solidFill>
                  <a:srgbClr val="002060"/>
                </a:solidFill>
              </a:rPr>
              <a:t> </a:t>
            </a:r>
            <a:r>
              <a:rPr lang="el-GR" dirty="0">
                <a:solidFill>
                  <a:srgbClr val="002060"/>
                </a:solidFill>
              </a:rPr>
              <a:t>για θέματα Διαφθοράς σε όλα τα Υπουργεία, ανεξάρτητες </a:t>
            </a:r>
            <a:r>
              <a:rPr lang="el-GR" dirty="0" err="1">
                <a:solidFill>
                  <a:srgbClr val="002060"/>
                </a:solidFill>
              </a:rPr>
              <a:t>Υπηρ</a:t>
            </a:r>
            <a:r>
              <a:rPr lang="el-GR" dirty="0">
                <a:solidFill>
                  <a:srgbClr val="002060"/>
                </a:solidFill>
              </a:rPr>
              <a:t>., </a:t>
            </a:r>
            <a:r>
              <a:rPr lang="el-GR" dirty="0" err="1">
                <a:solidFill>
                  <a:srgbClr val="002060"/>
                </a:solidFill>
              </a:rPr>
              <a:t>ημικρατικούς</a:t>
            </a:r>
            <a:r>
              <a:rPr lang="el-GR" dirty="0">
                <a:solidFill>
                  <a:srgbClr val="002060"/>
                </a:solidFill>
              </a:rPr>
              <a:t> οργανισμούς. </a:t>
            </a:r>
          </a:p>
          <a:p>
            <a:pPr lvl="0" algn="just"/>
            <a:r>
              <a:rPr lang="el-GR" dirty="0">
                <a:solidFill>
                  <a:srgbClr val="002060"/>
                </a:solidFill>
              </a:rPr>
              <a:t>Έχει καταρτισθεί </a:t>
            </a:r>
            <a:r>
              <a:rPr lang="el-GR" b="1" dirty="0">
                <a:solidFill>
                  <a:srgbClr val="002060"/>
                </a:solidFill>
              </a:rPr>
              <a:t>ετήσιο εκπαιδευτικό πλάνο </a:t>
            </a:r>
            <a:r>
              <a:rPr lang="el-GR" dirty="0">
                <a:solidFill>
                  <a:srgbClr val="002060"/>
                </a:solidFill>
              </a:rPr>
              <a:t>σε συνεργασία με την Κυπριακή Ακαδημία Δημόσιας Διοίκησης.</a:t>
            </a:r>
          </a:p>
          <a:p>
            <a:pPr lvl="0" algn="just"/>
            <a:r>
              <a:rPr lang="el-GR" dirty="0">
                <a:solidFill>
                  <a:srgbClr val="002060"/>
                </a:solidFill>
              </a:rPr>
              <a:t>Ξεκίνησε εκστρατεία για ενημέρωση και ευαισθητοποίηση του κοινού - αρχίσαμε με τους νέους. </a:t>
            </a:r>
          </a:p>
          <a:p>
            <a:pPr lvl="0" algn="just"/>
            <a:endParaRPr lang="el-GR" dirty="0">
              <a:solidFill>
                <a:srgbClr val="002060"/>
              </a:solidFill>
            </a:endParaRPr>
          </a:p>
          <a:p>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3604404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749" y="1277957"/>
            <a:ext cx="10820400" cy="5122843"/>
          </a:xfrm>
        </p:spPr>
        <p:txBody>
          <a:bodyPr>
            <a:normAutofit/>
          </a:bodyPr>
          <a:lstStyle/>
          <a:p>
            <a:pPr algn="just"/>
            <a:endParaRPr lang="en-US" dirty="0">
              <a:solidFill>
                <a:srgbClr val="002060"/>
              </a:solidFill>
            </a:endParaRPr>
          </a:p>
          <a:p>
            <a:pPr lvl="0" algn="just"/>
            <a:r>
              <a:rPr lang="el-GR" dirty="0">
                <a:solidFill>
                  <a:srgbClr val="002060"/>
                </a:solidFill>
              </a:rPr>
              <a:t>Τελεί υπό διαβούλευση </a:t>
            </a:r>
            <a:r>
              <a:rPr lang="el-GR" b="1" dirty="0">
                <a:solidFill>
                  <a:srgbClr val="002060"/>
                </a:solidFill>
              </a:rPr>
              <a:t>Μνημόνιο Συνεργασίας μεταξύ του ΥΔΔΤ και όλων των Πανεπιστημίων της Κύπρου. </a:t>
            </a:r>
          </a:p>
          <a:p>
            <a:pPr lvl="0" algn="just"/>
            <a:r>
              <a:rPr lang="el-GR" dirty="0">
                <a:solidFill>
                  <a:srgbClr val="002060"/>
                </a:solidFill>
              </a:rPr>
              <a:t>Προωθείται </a:t>
            </a:r>
            <a:r>
              <a:rPr lang="el-GR" b="1" dirty="0">
                <a:solidFill>
                  <a:srgbClr val="002060"/>
                </a:solidFill>
              </a:rPr>
              <a:t>διαβούλευση για υιοθέτηση κοινής Διακήρυξης των Νέων για πάταξη της Διαφθοράς </a:t>
            </a:r>
            <a:r>
              <a:rPr lang="el-GR" dirty="0">
                <a:solidFill>
                  <a:srgbClr val="002060"/>
                </a:solidFill>
              </a:rPr>
              <a:t>σε συνεργασία με τον Οργανισμό Νεολαίας.</a:t>
            </a:r>
          </a:p>
          <a:p>
            <a:pPr algn="just"/>
            <a:r>
              <a:rPr lang="el-GR" dirty="0">
                <a:solidFill>
                  <a:srgbClr val="002060"/>
                </a:solidFill>
              </a:rPr>
              <a:t>Προωθείται η </a:t>
            </a:r>
            <a:r>
              <a:rPr lang="el-GR" b="1" dirty="0">
                <a:solidFill>
                  <a:srgbClr val="002060"/>
                </a:solidFill>
              </a:rPr>
              <a:t>ετοιμασία εγχειριδίου για τις Μονάδες Εσωτερικού Ελέγχου </a:t>
            </a:r>
            <a:r>
              <a:rPr lang="el-GR" dirty="0">
                <a:solidFill>
                  <a:srgbClr val="002060"/>
                </a:solidFill>
              </a:rPr>
              <a:t>στα Υπουργεία σε συνεργασία με το Υπουργείο Οικονομικών.</a:t>
            </a:r>
          </a:p>
          <a:p>
            <a:pPr algn="just"/>
            <a:r>
              <a:rPr lang="el-GR" dirty="0">
                <a:solidFill>
                  <a:srgbClr val="002060"/>
                </a:solidFill>
              </a:rPr>
              <a:t>Αποφασίστηκε η </a:t>
            </a:r>
            <a:r>
              <a:rPr lang="el-GR" b="1" dirty="0">
                <a:solidFill>
                  <a:srgbClr val="002060"/>
                </a:solidFill>
              </a:rPr>
              <a:t>δημιουργία Παρατηρητήριου κατά της Διαφθοράς </a:t>
            </a:r>
            <a:r>
              <a:rPr lang="el-GR" dirty="0">
                <a:solidFill>
                  <a:srgbClr val="002060"/>
                </a:solidFill>
              </a:rPr>
              <a:t>το οποίο έχει ως στόχο την εμπλοκή επιστημόνων και ακαδημαϊκών επί του θέματος.</a:t>
            </a:r>
            <a:endParaRPr lang="en-US" dirty="0">
              <a:solidFill>
                <a:srgbClr val="002060"/>
              </a:solidFill>
            </a:endParaRPr>
          </a:p>
          <a:p>
            <a:pPr algn="just"/>
            <a:r>
              <a:rPr lang="el-GR" dirty="0">
                <a:solidFill>
                  <a:srgbClr val="002060"/>
                </a:solidFill>
              </a:rPr>
              <a:t>Ετοιμάστηκε </a:t>
            </a:r>
            <a:r>
              <a:rPr lang="el-GR" b="1" dirty="0">
                <a:solidFill>
                  <a:srgbClr val="002060"/>
                </a:solidFill>
              </a:rPr>
              <a:t>Πρωτόκολλο Συνεργασίας </a:t>
            </a:r>
            <a:r>
              <a:rPr lang="el-GR" dirty="0">
                <a:solidFill>
                  <a:srgbClr val="002060"/>
                </a:solidFill>
              </a:rPr>
              <a:t>μεταξύ του ΥΔΔΤ και της Γενικής Γραμματείας για την Καταπολέμηση της Διαφθοράς Ελλάδος για ενισχυμένη συνεργασία στον τομέα της διαφάνειας και της διαφθοράς. </a:t>
            </a:r>
          </a:p>
          <a:p>
            <a:pPr algn="just"/>
            <a:endParaRPr lang="el-GR" dirty="0">
              <a:solidFill>
                <a:srgbClr val="002060"/>
              </a:solidFill>
            </a:endParaRPr>
          </a:p>
          <a:p>
            <a:pPr marL="0" indent="0">
              <a:buNone/>
            </a:pPr>
            <a:endParaRPr lang="el-GR" dirty="0"/>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638824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33042"/>
            <a:ext cx="10820400" cy="4885644"/>
          </a:xfrm>
        </p:spPr>
        <p:txBody>
          <a:bodyPr>
            <a:normAutofit/>
          </a:bodyPr>
          <a:lstStyle/>
          <a:p>
            <a:pPr marL="0" indent="0">
              <a:buNone/>
            </a:pPr>
            <a:r>
              <a:rPr lang="el-GR" sz="2400" dirty="0">
                <a:solidFill>
                  <a:srgbClr val="002060"/>
                </a:solidFill>
              </a:rPr>
              <a:t>Παράλληλα, για να ενισχύσουμε την εμπιστοσύνη του πολίτη έναντι των αξιωματούχων του κράτους</a:t>
            </a:r>
            <a:r>
              <a:rPr lang="en-US" sz="2400" dirty="0">
                <a:solidFill>
                  <a:srgbClr val="002060"/>
                </a:solidFill>
              </a:rPr>
              <a:t>:</a:t>
            </a:r>
            <a:endParaRPr lang="el-GR" sz="2400" dirty="0">
              <a:solidFill>
                <a:srgbClr val="002060"/>
              </a:solidFill>
            </a:endParaRPr>
          </a:p>
          <a:p>
            <a:pPr marL="0" indent="0">
              <a:buNone/>
            </a:pPr>
            <a:endParaRPr lang="el-GR" sz="2400" dirty="0">
              <a:solidFill>
                <a:srgbClr val="002060"/>
              </a:solidFill>
            </a:endParaRPr>
          </a:p>
          <a:p>
            <a:r>
              <a:rPr lang="el-GR" sz="2400" b="1" dirty="0">
                <a:solidFill>
                  <a:srgbClr val="002060"/>
                </a:solidFill>
              </a:rPr>
              <a:t>Ενισχύσαμε τα μέτρα λογοδοσίας και διαφάνειας στη πολιτική ζωή</a:t>
            </a:r>
            <a:r>
              <a:rPr lang="el-GR" sz="2400" dirty="0">
                <a:solidFill>
                  <a:srgbClr val="002060"/>
                </a:solidFill>
              </a:rPr>
              <a:t>, αυξήσαμε τις δυνατότητες </a:t>
            </a:r>
            <a:r>
              <a:rPr lang="el-GR" sz="2400" b="1" dirty="0">
                <a:solidFill>
                  <a:srgbClr val="002060"/>
                </a:solidFill>
              </a:rPr>
              <a:t>ελέγχου του πόθεν </a:t>
            </a:r>
            <a:r>
              <a:rPr lang="el-GR" sz="2400" b="1" dirty="0" err="1">
                <a:solidFill>
                  <a:srgbClr val="002060"/>
                </a:solidFill>
              </a:rPr>
              <a:t>έσχες</a:t>
            </a:r>
            <a:r>
              <a:rPr lang="el-GR" sz="2400" b="1" dirty="0">
                <a:solidFill>
                  <a:srgbClr val="002060"/>
                </a:solidFill>
              </a:rPr>
              <a:t> </a:t>
            </a:r>
            <a:r>
              <a:rPr lang="el-GR" sz="2400" dirty="0">
                <a:solidFill>
                  <a:srgbClr val="002060"/>
                </a:solidFill>
              </a:rPr>
              <a:t>των πολιτικά εκτεθειμένων προσώπων με την ανάθεση του ελέγχου σε εγκεκριμένους ελεγκτές.</a:t>
            </a:r>
            <a:br>
              <a:rPr lang="el-GR" sz="2400" dirty="0">
                <a:solidFill>
                  <a:srgbClr val="002060"/>
                </a:solidFill>
              </a:rPr>
            </a:br>
            <a:r>
              <a:rPr lang="el-GR" sz="2400" dirty="0">
                <a:solidFill>
                  <a:srgbClr val="002060"/>
                </a:solidFill>
              </a:rPr>
              <a:t> </a:t>
            </a:r>
          </a:p>
          <a:p>
            <a:r>
              <a:rPr lang="el-GR" sz="2400" b="1" i="1" dirty="0">
                <a:solidFill>
                  <a:srgbClr val="002060"/>
                </a:solidFill>
              </a:rPr>
              <a:t>Παραμένουν σε εκκρεμότητα στη Βουλή από το 2013 </a:t>
            </a:r>
          </a:p>
          <a:p>
            <a:pPr lvl="1"/>
            <a:r>
              <a:rPr lang="el-GR" sz="2400" b="1" i="1" dirty="0">
                <a:solidFill>
                  <a:srgbClr val="002060"/>
                </a:solidFill>
              </a:rPr>
              <a:t>η ρύθμιση του </a:t>
            </a:r>
            <a:r>
              <a:rPr lang="el-GR" sz="2400" b="1" dirty="0">
                <a:solidFill>
                  <a:srgbClr val="002060"/>
                </a:solidFill>
              </a:rPr>
              <a:t>ανώτατου ορίου συνεχών θητειών</a:t>
            </a:r>
          </a:p>
          <a:p>
            <a:pPr lvl="1"/>
            <a:r>
              <a:rPr lang="el-GR" sz="2400" b="1" dirty="0">
                <a:solidFill>
                  <a:srgbClr val="002060"/>
                </a:solidFill>
              </a:rPr>
              <a:t>ο περιορισμός της ασυλίας των βουλευτών </a:t>
            </a:r>
            <a:r>
              <a:rPr lang="el-GR" sz="2400" dirty="0">
                <a:solidFill>
                  <a:srgbClr val="002060"/>
                </a:solidFill>
              </a:rPr>
              <a:t>μόνο σε θέματα ελευθερίας λόγου και άσκησης του δικαιώματος ψήφου.</a:t>
            </a:r>
          </a:p>
          <a:p>
            <a:endParaRPr lang="el-GR" sz="2400" dirty="0"/>
          </a:p>
        </p:txBody>
      </p:sp>
      <p:sp>
        <p:nvSpPr>
          <p:cNvPr id="2" name="Slide Number Placeholder 1"/>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3007965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9989"/>
            <a:ext cx="10820400" cy="5133861"/>
          </a:xfrm>
        </p:spPr>
        <p:txBody>
          <a:bodyPr>
            <a:normAutofit/>
          </a:bodyPr>
          <a:lstStyle/>
          <a:p>
            <a:pPr marL="0" indent="0" algn="ctr">
              <a:buNone/>
            </a:pPr>
            <a:r>
              <a:rPr lang="el-GR" b="1" dirty="0">
                <a:solidFill>
                  <a:srgbClr val="002060"/>
                </a:solidFill>
              </a:rPr>
              <a:t>Ιδιαίτερη έμφαση στα θέματα ισότητας των δύο φύλων, θέματα βίας κατά των γυναικών και προστασίας του θεσμού της οικογένειας</a:t>
            </a:r>
          </a:p>
          <a:p>
            <a:pPr marL="0" indent="0" algn="ctr">
              <a:buNone/>
            </a:pPr>
            <a:endParaRPr lang="el-GR" b="1" dirty="0">
              <a:solidFill>
                <a:srgbClr val="002060"/>
              </a:solidFill>
            </a:endParaRPr>
          </a:p>
          <a:p>
            <a:pPr algn="just"/>
            <a:r>
              <a:rPr lang="el-GR" dirty="0">
                <a:solidFill>
                  <a:srgbClr val="002060"/>
                </a:solidFill>
              </a:rPr>
              <a:t>Κύρωση της Σύμβασης της Κωνσταντινούπολης (Ιούλιος 2017). </a:t>
            </a:r>
          </a:p>
          <a:p>
            <a:pPr algn="just"/>
            <a:r>
              <a:rPr lang="el-GR" dirty="0">
                <a:solidFill>
                  <a:srgbClr val="002060"/>
                </a:solidFill>
              </a:rPr>
              <a:t>Νομοσχέδιο για ποινικοποίηση της βίας κατά των γυναικών, όπως ορίζει η Σύμβαση της Κωνσταντινούπολης.</a:t>
            </a:r>
          </a:p>
          <a:p>
            <a:pPr algn="just"/>
            <a:r>
              <a:rPr lang="el-GR" dirty="0">
                <a:solidFill>
                  <a:srgbClr val="002060"/>
                </a:solidFill>
              </a:rPr>
              <a:t>Κατατέθηκε νομοσχέδιο για ποινικοποίηση της παρενόχλησης (</a:t>
            </a:r>
            <a:r>
              <a:rPr lang="el-GR" dirty="0" err="1">
                <a:solidFill>
                  <a:srgbClr val="002060"/>
                </a:solidFill>
              </a:rPr>
              <a:t>harassment</a:t>
            </a:r>
            <a:r>
              <a:rPr lang="el-GR" dirty="0">
                <a:solidFill>
                  <a:srgbClr val="002060"/>
                </a:solidFill>
              </a:rPr>
              <a:t>) και της </a:t>
            </a:r>
            <a:r>
              <a:rPr lang="el-GR" dirty="0" err="1">
                <a:solidFill>
                  <a:srgbClr val="002060"/>
                </a:solidFill>
              </a:rPr>
              <a:t>παρενοχλητικής</a:t>
            </a:r>
            <a:r>
              <a:rPr lang="el-GR" dirty="0">
                <a:solidFill>
                  <a:srgbClr val="002060"/>
                </a:solidFill>
              </a:rPr>
              <a:t> παρακολούθησης (</a:t>
            </a:r>
            <a:r>
              <a:rPr lang="el-GR" dirty="0" err="1">
                <a:solidFill>
                  <a:srgbClr val="002060"/>
                </a:solidFill>
              </a:rPr>
              <a:t>stalking</a:t>
            </a:r>
            <a:r>
              <a:rPr lang="el-GR" dirty="0">
                <a:solidFill>
                  <a:srgbClr val="002060"/>
                </a:solidFill>
              </a:rPr>
              <a:t>). </a:t>
            </a:r>
          </a:p>
          <a:p>
            <a:pPr algn="just"/>
            <a:r>
              <a:rPr lang="el-GR" dirty="0">
                <a:solidFill>
                  <a:srgbClr val="002060"/>
                </a:solidFill>
              </a:rPr>
              <a:t>Από αξιολόγηση της προόδου υλοποίησης του Στρατηγικού Σχεδίου Δράσης για την Ισότητα μεταξύ Ανδρών και Γυναικών 2014-2017 καταγράφεται  μεγάλη πρόοδος σε όλους ανεξαιρέτως τους τομείς που καλύπτει το Σχέδιο. </a:t>
            </a:r>
          </a:p>
          <a:p>
            <a:pPr algn="just"/>
            <a:endParaRPr lang="en-GB"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413633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884" y="1269402"/>
            <a:ext cx="9864763" cy="4949283"/>
          </a:xfrm>
        </p:spPr>
        <p:txBody>
          <a:bodyPr>
            <a:normAutofit fontScale="92500" lnSpcReduction="10000"/>
          </a:bodyPr>
          <a:lstStyle/>
          <a:p>
            <a:pPr marL="0" indent="0" algn="just">
              <a:buNone/>
            </a:pPr>
            <a:r>
              <a:rPr lang="en-US" dirty="0">
                <a:solidFill>
                  <a:srgbClr val="002060"/>
                </a:solidFill>
              </a:rPr>
              <a:t> I</a:t>
            </a:r>
            <a:r>
              <a:rPr lang="el-GR" dirty="0">
                <a:solidFill>
                  <a:srgbClr val="002060"/>
                </a:solidFill>
              </a:rPr>
              <a:t>διαίτερα παραγωγική περίοδος, κατά την οποία </a:t>
            </a:r>
            <a:r>
              <a:rPr lang="el-GR" b="1" dirty="0">
                <a:solidFill>
                  <a:srgbClr val="002060"/>
                </a:solidFill>
              </a:rPr>
              <a:t>τολμήσαμε να αγγίξουμε θέματα για πρώτη φορά </a:t>
            </a:r>
            <a:r>
              <a:rPr lang="el-GR" dirty="0">
                <a:solidFill>
                  <a:srgbClr val="002060"/>
                </a:solidFill>
              </a:rPr>
              <a:t> </a:t>
            </a:r>
            <a:endParaRPr lang="en-US" dirty="0">
              <a:solidFill>
                <a:srgbClr val="002060"/>
              </a:solidFill>
            </a:endParaRPr>
          </a:p>
          <a:p>
            <a:pPr algn="just">
              <a:buFont typeface="Wingdings" pitchFamily="2" charset="2"/>
              <a:buChar char="Ø"/>
            </a:pPr>
            <a:r>
              <a:rPr lang="el-GR" dirty="0">
                <a:solidFill>
                  <a:srgbClr val="002060"/>
                </a:solidFill>
              </a:rPr>
              <a:t>Τομές στη </a:t>
            </a:r>
            <a:r>
              <a:rPr lang="el-GR" b="1" dirty="0">
                <a:solidFill>
                  <a:srgbClr val="002060"/>
                </a:solidFill>
              </a:rPr>
              <a:t>Δικαιοσύνη</a:t>
            </a:r>
            <a:r>
              <a:rPr lang="en-US" dirty="0">
                <a:solidFill>
                  <a:srgbClr val="002060"/>
                </a:solidFill>
              </a:rPr>
              <a:t>, </a:t>
            </a:r>
            <a:r>
              <a:rPr lang="el-GR" dirty="0">
                <a:solidFill>
                  <a:srgbClr val="002060"/>
                </a:solidFill>
              </a:rPr>
              <a:t>όπως</a:t>
            </a:r>
          </a:p>
          <a:p>
            <a:pPr algn="just">
              <a:buFont typeface="Wingdings" pitchFamily="2" charset="2"/>
              <a:buChar char="Ø"/>
            </a:pPr>
            <a:endParaRPr lang="el-GR" dirty="0">
              <a:solidFill>
                <a:srgbClr val="002060"/>
              </a:solidFill>
            </a:endParaRPr>
          </a:p>
          <a:p>
            <a:pPr lvl="1" algn="just">
              <a:buFont typeface="Wingdings" pitchFamily="2" charset="2"/>
              <a:buChar char="Ø"/>
            </a:pPr>
            <a:r>
              <a:rPr lang="el-GR" dirty="0">
                <a:solidFill>
                  <a:srgbClr val="002060"/>
                </a:solidFill>
              </a:rPr>
              <a:t>Εκσυγχρονισμός των δομών και της λειτουργίας των Δικαστηρίων</a:t>
            </a:r>
          </a:p>
          <a:p>
            <a:pPr lvl="1" algn="just">
              <a:buFont typeface="Wingdings" pitchFamily="2" charset="2"/>
              <a:buChar char="Ø"/>
            </a:pPr>
            <a:r>
              <a:rPr lang="el-GR" dirty="0">
                <a:solidFill>
                  <a:srgbClr val="002060"/>
                </a:solidFill>
              </a:rPr>
              <a:t>Σύσταση νέων Δικαστηρίων (Διοικητικό, Διεθνούς Προστασίας, προώθηση Εφετείου, Εμπορικού &amp; Ναυτοδικείου )</a:t>
            </a:r>
          </a:p>
          <a:p>
            <a:pPr lvl="1" algn="just">
              <a:buFont typeface="Wingdings" pitchFamily="2" charset="2"/>
              <a:buChar char="Ø"/>
            </a:pPr>
            <a:r>
              <a:rPr lang="el-GR" dirty="0">
                <a:solidFill>
                  <a:srgbClr val="002060"/>
                </a:solidFill>
              </a:rPr>
              <a:t>Επαναλειτουργία του Ανώτατου Συνταγματικού Δικαστηρίου &amp; Ανώτατου Δικαστηρίου </a:t>
            </a:r>
          </a:p>
          <a:p>
            <a:pPr lvl="1" algn="just">
              <a:buFont typeface="Wingdings" pitchFamily="2" charset="2"/>
              <a:buChar char="Ø"/>
            </a:pPr>
            <a:r>
              <a:rPr lang="el-GR" dirty="0">
                <a:solidFill>
                  <a:srgbClr val="002060"/>
                </a:solidFill>
              </a:rPr>
              <a:t>Επίλυση κτιριακών προβλημάτων, </a:t>
            </a:r>
          </a:p>
          <a:p>
            <a:pPr lvl="1" algn="just">
              <a:buFont typeface="Wingdings" pitchFamily="2" charset="2"/>
              <a:buChar char="Ø"/>
            </a:pPr>
            <a:r>
              <a:rPr lang="el-GR" dirty="0">
                <a:solidFill>
                  <a:srgbClr val="002060"/>
                </a:solidFill>
              </a:rPr>
              <a:t>Άρχισε η αξιοποίηση της τεχνολογίας (</a:t>
            </a:r>
            <a:r>
              <a:rPr lang="en-US" dirty="0">
                <a:solidFill>
                  <a:srgbClr val="002060"/>
                </a:solidFill>
              </a:rPr>
              <a:t>e-</a:t>
            </a:r>
            <a:r>
              <a:rPr lang="en-GB" dirty="0">
                <a:solidFill>
                  <a:srgbClr val="002060"/>
                </a:solidFill>
              </a:rPr>
              <a:t>j</a:t>
            </a:r>
            <a:r>
              <a:rPr lang="en-US" dirty="0" err="1">
                <a:solidFill>
                  <a:srgbClr val="002060"/>
                </a:solidFill>
              </a:rPr>
              <a:t>ustice</a:t>
            </a:r>
            <a:r>
              <a:rPr lang="el-GR" dirty="0">
                <a:solidFill>
                  <a:srgbClr val="002060"/>
                </a:solidFill>
              </a:rPr>
              <a:t> – στην ετοιμασία πρακτικών)</a:t>
            </a:r>
          </a:p>
          <a:p>
            <a:pPr lvl="1" algn="just">
              <a:buFont typeface="Wingdings" pitchFamily="2" charset="2"/>
              <a:buChar char="Ø"/>
            </a:pPr>
            <a:endParaRPr lang="el-GR" dirty="0">
              <a:solidFill>
                <a:srgbClr val="002060"/>
              </a:solidFill>
            </a:endParaRPr>
          </a:p>
          <a:p>
            <a:pPr algn="just">
              <a:buFont typeface="Wingdings" pitchFamily="2" charset="2"/>
              <a:buChar char="Ø"/>
            </a:pPr>
            <a:r>
              <a:rPr lang="el-GR" dirty="0">
                <a:solidFill>
                  <a:srgbClr val="002060"/>
                </a:solidFill>
              </a:rPr>
              <a:t>Αντιμετώπιση </a:t>
            </a:r>
            <a:r>
              <a:rPr lang="el-GR" b="1" dirty="0">
                <a:solidFill>
                  <a:srgbClr val="002060"/>
                </a:solidFill>
              </a:rPr>
              <a:t>Διαφθοράς</a:t>
            </a:r>
          </a:p>
          <a:p>
            <a:pPr lvl="1" algn="just">
              <a:buFont typeface="Wingdings" pitchFamily="2" charset="2"/>
              <a:buChar char="Ø"/>
            </a:pPr>
            <a:r>
              <a:rPr lang="el-GR" dirty="0">
                <a:solidFill>
                  <a:srgbClr val="002060"/>
                </a:solidFill>
              </a:rPr>
              <a:t>Ετοιμάστηκε Εθνική Στρατηγική – Ρυθμίστηκε η χειραγώγηση αθλητικών αγώνων – Νομοσχέδια: Σύσταση Αρχής κατά της Διαφθοράς, ρύθμιση </a:t>
            </a:r>
            <a:r>
              <a:rPr lang="en-US" dirty="0">
                <a:solidFill>
                  <a:srgbClr val="002060"/>
                </a:solidFill>
              </a:rPr>
              <a:t>lobbying</a:t>
            </a:r>
            <a:r>
              <a:rPr lang="el-GR" dirty="0">
                <a:solidFill>
                  <a:srgbClr val="002060"/>
                </a:solidFill>
              </a:rPr>
              <a:t>. </a:t>
            </a:r>
          </a:p>
          <a:p>
            <a:pPr lvl="1" algn="just">
              <a:buFont typeface="Wingdings" pitchFamily="2" charset="2"/>
              <a:buChar char="Ø"/>
            </a:pPr>
            <a:endParaRPr lang="el-GR" dirty="0">
              <a:solidFill>
                <a:srgbClr val="002060"/>
              </a:solidFill>
            </a:endParaRPr>
          </a:p>
          <a:p>
            <a:pPr lvl="1" algn="just">
              <a:buFont typeface="Wingdings" pitchFamily="2" charset="2"/>
              <a:buChar char="Ø"/>
            </a:pPr>
            <a:endParaRPr lang="el-GR" dirty="0">
              <a:solidFill>
                <a:srgbClr val="002060"/>
              </a:solidFill>
            </a:endParaRPr>
          </a:p>
          <a:p>
            <a:pPr algn="just">
              <a:buFont typeface="Wingdings" pitchFamily="2" charset="2"/>
              <a:buChar char="Ø"/>
            </a:pPr>
            <a:endParaRPr lang="el-GR" b="1" dirty="0">
              <a:solidFill>
                <a:srgbClr val="002060"/>
              </a:solidFill>
            </a:endParaRPr>
          </a:p>
          <a:p>
            <a:pPr algn="just">
              <a:buFont typeface="Wingdings" pitchFamily="2" charset="2"/>
              <a:buChar char="Ø"/>
            </a:pPr>
            <a:endParaRPr lang="en-US" b="1" dirty="0">
              <a:solidFill>
                <a:srgbClr val="002060"/>
              </a:solidFill>
            </a:endParaRPr>
          </a:p>
          <a:p>
            <a:pPr marL="0" indent="0" algn="just">
              <a:buNone/>
            </a:pPr>
            <a:endParaRPr lang="en-US" dirty="0">
              <a:solidFill>
                <a:srgbClr val="002060"/>
              </a:solidFill>
            </a:endParaRPr>
          </a:p>
          <a:p>
            <a:pPr marL="0" indent="0">
              <a:buNone/>
            </a:pPr>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737170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5754"/>
            <a:ext cx="10820400" cy="5072931"/>
          </a:xfrm>
        </p:spPr>
        <p:txBody>
          <a:bodyPr>
            <a:normAutofit/>
          </a:bodyPr>
          <a:lstStyle/>
          <a:p>
            <a:pPr algn="just"/>
            <a:endParaRPr lang="el-GR" dirty="0">
              <a:solidFill>
                <a:srgbClr val="002060"/>
              </a:solidFill>
            </a:endParaRPr>
          </a:p>
          <a:p>
            <a:pPr marL="0" indent="0" algn="just">
              <a:buNone/>
            </a:pPr>
            <a:endParaRPr lang="el-GR" dirty="0">
              <a:solidFill>
                <a:srgbClr val="002060"/>
              </a:solidFill>
            </a:endParaRPr>
          </a:p>
          <a:p>
            <a:pPr marL="0" indent="0" algn="just">
              <a:buNone/>
            </a:pPr>
            <a:r>
              <a:rPr lang="el-GR" dirty="0">
                <a:solidFill>
                  <a:srgbClr val="002060"/>
                </a:solidFill>
              </a:rPr>
              <a:t>Εντός του τρέχοντος έτους: </a:t>
            </a:r>
          </a:p>
          <a:p>
            <a:pPr algn="just"/>
            <a:r>
              <a:rPr lang="el-GR" dirty="0">
                <a:solidFill>
                  <a:srgbClr val="002060"/>
                </a:solidFill>
              </a:rPr>
              <a:t>α) η δημιουργία του «Σπιτιού για τη Γυναίκα», για κατάλληλη στήριξη και θεραπεία στα θύματα βίας και τις οικογένειές τους </a:t>
            </a:r>
          </a:p>
          <a:p>
            <a:pPr algn="just"/>
            <a:r>
              <a:rPr lang="el-GR" dirty="0">
                <a:solidFill>
                  <a:srgbClr val="002060"/>
                </a:solidFill>
              </a:rPr>
              <a:t>(β) η σύσταση του Συντονιστικού Φορέα για εφαρμογή της Σύμβασης της Κωνσταντινούπολης, </a:t>
            </a:r>
          </a:p>
          <a:p>
            <a:pPr algn="just"/>
            <a:r>
              <a:rPr lang="el-GR" dirty="0">
                <a:solidFill>
                  <a:srgbClr val="002060"/>
                </a:solidFill>
              </a:rPr>
              <a:t>(γ) η δημιουργία ενιαίου αρχείου για τη συλλογή, ανάλυση και επεξεργασία των στατιστικών στοιχείων </a:t>
            </a:r>
            <a:r>
              <a:rPr lang="el-GR" dirty="0" err="1">
                <a:solidFill>
                  <a:srgbClr val="002060"/>
                </a:solidFill>
              </a:rPr>
              <a:t>έμφυλης</a:t>
            </a:r>
            <a:r>
              <a:rPr lang="el-GR" dirty="0">
                <a:solidFill>
                  <a:srgbClr val="002060"/>
                </a:solidFill>
              </a:rPr>
              <a:t> και ενδοοικογενειακής βίας σε </a:t>
            </a:r>
            <a:r>
              <a:rPr lang="el-GR" dirty="0" err="1">
                <a:solidFill>
                  <a:srgbClr val="002060"/>
                </a:solidFill>
              </a:rPr>
              <a:t>παγκύπρια</a:t>
            </a:r>
            <a:r>
              <a:rPr lang="el-GR" dirty="0">
                <a:solidFill>
                  <a:srgbClr val="002060"/>
                </a:solidFill>
              </a:rPr>
              <a:t> βάση.</a:t>
            </a:r>
          </a:p>
          <a:p>
            <a:pPr algn="just"/>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343202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834" y="1454227"/>
            <a:ext cx="10820400" cy="5133860"/>
          </a:xfrm>
        </p:spPr>
        <p:txBody>
          <a:bodyPr/>
          <a:lstStyle/>
          <a:p>
            <a:pPr marL="0" indent="0" algn="ctr">
              <a:buNone/>
            </a:pPr>
            <a:r>
              <a:rPr lang="el-GR" b="1" dirty="0">
                <a:solidFill>
                  <a:srgbClr val="002060"/>
                </a:solidFill>
              </a:rPr>
              <a:t>Εκσυγχρονισμός του Οικογενειακού Δικαίου </a:t>
            </a:r>
          </a:p>
          <a:p>
            <a:pPr algn="just"/>
            <a:r>
              <a:rPr lang="el-GR" b="1" dirty="0">
                <a:solidFill>
                  <a:srgbClr val="002060"/>
                </a:solidFill>
              </a:rPr>
              <a:t>Κατατέθηκε πακέτο (7) νομοσχεδίων </a:t>
            </a:r>
            <a:r>
              <a:rPr lang="el-GR" dirty="0">
                <a:solidFill>
                  <a:srgbClr val="002060"/>
                </a:solidFill>
              </a:rPr>
              <a:t>με απώτερο στόχο την προάσπιση των δικαιωμάτων και το υπέρτατο συμφέρον του παιδιού.</a:t>
            </a:r>
          </a:p>
          <a:p>
            <a:pPr algn="just"/>
            <a:r>
              <a:rPr lang="el-GR" dirty="0">
                <a:solidFill>
                  <a:srgbClr val="002060"/>
                </a:solidFill>
              </a:rPr>
              <a:t>Τα νομοσχέδια αναμένεται να επιφέρουν </a:t>
            </a:r>
            <a:r>
              <a:rPr lang="el-GR" b="1" dirty="0">
                <a:solidFill>
                  <a:srgbClr val="002060"/>
                </a:solidFill>
              </a:rPr>
              <a:t>σημαντικές βελτιώσεις</a:t>
            </a:r>
            <a:r>
              <a:rPr lang="el-GR" dirty="0">
                <a:solidFill>
                  <a:srgbClr val="002060"/>
                </a:solidFill>
              </a:rPr>
              <a:t>, μεταξύ άλλων, στα θέματα γάμου, διαζυγίου, σχέσεων γονέων και τέκνων, κληρονομικής διαδοχής και διασφάλισης των δικαιωμάτων των παιδιών, καθώς επίσης και των γυναικών, -και δη αυτών που εμπίπτουν σε ασθενέστερες ομάδες του πληθυσμού- σε περιπτώσεις εκδίκασης υποθέσεων οικογενειακού δικαστηρίου.</a:t>
            </a:r>
          </a:p>
          <a:p>
            <a:pPr algn="just"/>
            <a:r>
              <a:rPr lang="el-GR" dirty="0">
                <a:solidFill>
                  <a:srgbClr val="002060"/>
                </a:solidFill>
              </a:rPr>
              <a:t>Το Υπουργείο </a:t>
            </a:r>
            <a:r>
              <a:rPr lang="el-GR" dirty="0" err="1">
                <a:solidFill>
                  <a:srgbClr val="002060"/>
                </a:solidFill>
              </a:rPr>
              <a:t>επανακατέθεσε</a:t>
            </a:r>
            <a:r>
              <a:rPr lang="el-GR" dirty="0">
                <a:solidFill>
                  <a:srgbClr val="002060"/>
                </a:solidFill>
              </a:rPr>
              <a:t> στη Βουλή το 2014 το νομοσχέδιο για τη Διαμεσολάβηση σε Οικογενειακές Υποθέσεις, το οποίο ετοιμάστηκε σε συνεργασία με την Επίτροπο Νομοθεσίας. </a:t>
            </a:r>
            <a:r>
              <a:rPr lang="el-GR" b="1" dirty="0">
                <a:solidFill>
                  <a:srgbClr val="002060"/>
                </a:solidFill>
              </a:rPr>
              <a:t>Το νομοσχέδιο ψηφίστηκε σε νόμο τον Απρίλιο του 2019.</a:t>
            </a:r>
          </a:p>
        </p:txBody>
      </p:sp>
      <p:sp>
        <p:nvSpPr>
          <p:cNvPr id="2" name="Slide Number Placeholder 1"/>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2782531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22024"/>
            <a:ext cx="10820400" cy="4896661"/>
          </a:xfrm>
        </p:spPr>
        <p:txBody>
          <a:bodyPr>
            <a:normAutofit/>
          </a:bodyPr>
          <a:lstStyle/>
          <a:p>
            <a:pPr marL="0" indent="0" algn="ctr">
              <a:buNone/>
            </a:pPr>
            <a:r>
              <a:rPr lang="el-GR" b="1" dirty="0">
                <a:solidFill>
                  <a:srgbClr val="002060"/>
                </a:solidFill>
              </a:rPr>
              <a:t>Πρόληψη και Καταπολέμηση της Νεανικής Παραβατικότητας</a:t>
            </a:r>
          </a:p>
          <a:p>
            <a:pPr marL="0" indent="0" algn="ctr">
              <a:buNone/>
            </a:pPr>
            <a:endParaRPr lang="el-GR" b="1" dirty="0">
              <a:solidFill>
                <a:srgbClr val="002060"/>
              </a:solidFill>
            </a:endParaRPr>
          </a:p>
          <a:p>
            <a:r>
              <a:rPr lang="el-GR" dirty="0">
                <a:solidFill>
                  <a:srgbClr val="002060"/>
                </a:solidFill>
              </a:rPr>
              <a:t>Καταθέσαμε στη Βουλή </a:t>
            </a:r>
            <a:r>
              <a:rPr lang="el-GR" b="1" dirty="0">
                <a:solidFill>
                  <a:srgbClr val="002060"/>
                </a:solidFill>
              </a:rPr>
              <a:t>νομοσχέδιο για την εγκαθίδρυση ενός συστήματος ποινικής δικαιοσύνης ειδικά σχεδιασμένου για τις ανάγκες των παιδιών που βρίσκονται σε σύγκρουση με το νόμο </a:t>
            </a:r>
            <a:r>
              <a:rPr lang="el-GR" dirty="0">
                <a:solidFill>
                  <a:srgbClr val="002060"/>
                </a:solidFill>
              </a:rPr>
              <a:t>και τη ρύθμιση θεμάτων  αναφορικά με την πρόληψη και αντιμετώπιση της παραβατικότητας των παιδιών στο πλαίσιο του συστήματος ποινικής δικαιοσύνης.</a:t>
            </a:r>
          </a:p>
          <a:p>
            <a:endParaRPr lang="el-GR" dirty="0">
              <a:solidFill>
                <a:srgbClr val="002060"/>
              </a:solidFill>
            </a:endParaRPr>
          </a:p>
          <a:p>
            <a:r>
              <a:rPr lang="el-GR" dirty="0">
                <a:solidFill>
                  <a:srgbClr val="002060"/>
                </a:solidFill>
              </a:rPr>
              <a:t>Το νομοσχέδιο εγκαθιδρύει </a:t>
            </a:r>
            <a:r>
              <a:rPr lang="el-GR" b="1" dirty="0">
                <a:solidFill>
                  <a:srgbClr val="002060"/>
                </a:solidFill>
              </a:rPr>
              <a:t>δομές και διαδικασίες </a:t>
            </a:r>
            <a:r>
              <a:rPr lang="el-GR" b="1" dirty="0" err="1">
                <a:solidFill>
                  <a:srgbClr val="002060"/>
                </a:solidFill>
              </a:rPr>
              <a:t>αποδικαστικοποίησης</a:t>
            </a:r>
            <a:r>
              <a:rPr lang="el-GR" dirty="0">
                <a:solidFill>
                  <a:srgbClr val="002060"/>
                </a:solidFill>
              </a:rPr>
              <a:t>. </a:t>
            </a:r>
          </a:p>
          <a:p>
            <a:endParaRPr lang="el-GR" dirty="0">
              <a:solidFill>
                <a:srgbClr val="002060"/>
              </a:solidFill>
            </a:endParaRPr>
          </a:p>
          <a:p>
            <a:r>
              <a:rPr lang="el-GR" dirty="0">
                <a:solidFill>
                  <a:srgbClr val="002060"/>
                </a:solidFill>
              </a:rPr>
              <a:t>Πρωτίστως λαμβάνεται υπόψη </a:t>
            </a:r>
            <a:r>
              <a:rPr lang="el-GR" b="1" dirty="0">
                <a:solidFill>
                  <a:srgbClr val="002060"/>
                </a:solidFill>
              </a:rPr>
              <a:t>το συμφέρον του παιδιού </a:t>
            </a:r>
            <a:r>
              <a:rPr lang="el-GR" dirty="0">
                <a:solidFill>
                  <a:srgbClr val="002060"/>
                </a:solidFill>
              </a:rPr>
              <a:t>κατά τη λήψη οποιασδήποτε απόφασης το επηρεάζει άμεσα ή έμμεσα και το παιδί συμμετέχει στη λήψη αποφάσεων που το αφορούν. </a:t>
            </a:r>
          </a:p>
          <a:p>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4282744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87736"/>
            <a:ext cx="10820400" cy="4830949"/>
          </a:xfrm>
        </p:spPr>
        <p:txBody>
          <a:bodyPr/>
          <a:lstStyle/>
          <a:p>
            <a:pPr marL="0" indent="0" algn="ctr">
              <a:buNone/>
            </a:pPr>
            <a:r>
              <a:rPr lang="el-GR" sz="2400" b="1" dirty="0">
                <a:solidFill>
                  <a:srgbClr val="002060"/>
                </a:solidFill>
              </a:rPr>
              <a:t>           Ριζικές αλλαγές στο Σωφρονιστικό Σύστημα</a:t>
            </a:r>
          </a:p>
          <a:p>
            <a:pPr marL="0" indent="0">
              <a:buNone/>
            </a:pPr>
            <a:endParaRPr lang="el-GR" b="1" i="1" dirty="0">
              <a:solidFill>
                <a:srgbClr val="002060"/>
              </a:solidFill>
            </a:endParaRPr>
          </a:p>
          <a:p>
            <a:r>
              <a:rPr lang="el-GR" b="1" dirty="0">
                <a:solidFill>
                  <a:srgbClr val="002060"/>
                </a:solidFill>
              </a:rPr>
              <a:t>Πλήρης εκσυγχρονισμός - Αλλαγή νοοτροπίας</a:t>
            </a:r>
          </a:p>
          <a:p>
            <a:r>
              <a:rPr lang="el-GR" b="1" dirty="0">
                <a:solidFill>
                  <a:srgbClr val="002060"/>
                </a:solidFill>
              </a:rPr>
              <a:t>Ανθρωποκεντρική προσέγγιση (αποτελεσματική αντιμετώπιση αντιδραστικών συμπεριφορών)</a:t>
            </a:r>
          </a:p>
          <a:p>
            <a:r>
              <a:rPr lang="el-GR" b="1" dirty="0">
                <a:solidFill>
                  <a:srgbClr val="002060"/>
                </a:solidFill>
              </a:rPr>
              <a:t>Ανθρώπινες συνθήκες κράτησης και εργασίας</a:t>
            </a:r>
          </a:p>
          <a:p>
            <a:r>
              <a:rPr lang="el-GR" b="1" dirty="0">
                <a:solidFill>
                  <a:srgbClr val="002060"/>
                </a:solidFill>
              </a:rPr>
              <a:t>Λύσεις σε χρόνια προβλήματα (υπερπληθυσμού, εξευτελιστικής μεταχείρισης κρατουμένων, κ.ά.)</a:t>
            </a:r>
          </a:p>
          <a:p>
            <a:r>
              <a:rPr lang="el-GR" b="1" dirty="0">
                <a:solidFill>
                  <a:srgbClr val="002060"/>
                </a:solidFill>
              </a:rPr>
              <a:t>Αναβάθμιση  εκπαιδευτικού συστήματος</a:t>
            </a:r>
          </a:p>
          <a:p>
            <a:pPr marL="0" indent="0" algn="just">
              <a:buNone/>
            </a:pPr>
            <a:r>
              <a:rPr lang="el-GR" i="1" dirty="0">
                <a:solidFill>
                  <a:srgbClr val="002060"/>
                </a:solidFill>
              </a:rPr>
              <a:t>Ακολουθήθηκαν όλες οι συστάσεις της </a:t>
            </a:r>
            <a:r>
              <a:rPr lang="el-GR" i="1" dirty="0" err="1">
                <a:solidFill>
                  <a:srgbClr val="002060"/>
                </a:solidFill>
              </a:rPr>
              <a:t>Επιτρ.Διοικήσεως</a:t>
            </a:r>
            <a:r>
              <a:rPr lang="el-GR" i="1" dirty="0">
                <a:solidFill>
                  <a:srgbClr val="002060"/>
                </a:solidFill>
              </a:rPr>
              <a:t>, της </a:t>
            </a:r>
            <a:r>
              <a:rPr lang="en-US" i="1" dirty="0">
                <a:solidFill>
                  <a:srgbClr val="002060"/>
                </a:solidFill>
              </a:rPr>
              <a:t>CPT </a:t>
            </a:r>
            <a:r>
              <a:rPr lang="el-GR" i="1" dirty="0">
                <a:solidFill>
                  <a:srgbClr val="002060"/>
                </a:solidFill>
              </a:rPr>
              <a:t>και της </a:t>
            </a:r>
            <a:r>
              <a:rPr lang="en-US" i="1" dirty="0">
                <a:solidFill>
                  <a:srgbClr val="002060"/>
                </a:solidFill>
              </a:rPr>
              <a:t>SPT.</a:t>
            </a:r>
            <a:endParaRPr lang="el-GR" i="1" dirty="0">
              <a:solidFill>
                <a:srgbClr val="002060"/>
              </a:solidFill>
            </a:endParaRPr>
          </a:p>
          <a:p>
            <a:pPr marL="0" indent="0" algn="just">
              <a:buNone/>
            </a:pPr>
            <a:r>
              <a:rPr lang="el-GR" i="1" dirty="0">
                <a:solidFill>
                  <a:srgbClr val="002060"/>
                </a:solidFill>
              </a:rPr>
              <a:t>Όλα αυτά ως αποτέλεσμα της αγαστής συνεργασίας με τη Διεύθυνση των Φυλακών. </a:t>
            </a:r>
          </a:p>
        </p:txBody>
      </p:sp>
      <p:sp>
        <p:nvSpPr>
          <p:cNvPr id="2" name="Slide Number Placeholder 1"/>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31409090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34738"/>
            <a:ext cx="10820400" cy="5083948"/>
          </a:xfrm>
        </p:spPr>
        <p:txBody>
          <a:bodyPr>
            <a:normAutofit/>
          </a:bodyPr>
          <a:lstStyle/>
          <a:p>
            <a:pPr marL="0" indent="0">
              <a:buNone/>
            </a:pPr>
            <a:endParaRPr lang="el-GR" dirty="0">
              <a:solidFill>
                <a:srgbClr val="002060"/>
              </a:solidFill>
            </a:endParaRPr>
          </a:p>
          <a:p>
            <a:r>
              <a:rPr lang="el-GR" b="1" dirty="0">
                <a:solidFill>
                  <a:srgbClr val="002060"/>
                </a:solidFill>
              </a:rPr>
              <a:t>Εκσυγχρονίστηκε το νομοθετικό πλαίσιο των Φυλακών</a:t>
            </a:r>
            <a:r>
              <a:rPr lang="el-GR" dirty="0">
                <a:solidFill>
                  <a:srgbClr val="002060"/>
                </a:solidFill>
              </a:rPr>
              <a:t>, προστατεύοντας τα ανθρώπινα δικαιώματα, τη προσωπικότητα των κρατουμένων και τους αναγνωρίζεται το δικαίωμα εκπαίδευσης και ιατρικής φροντίδας. </a:t>
            </a:r>
          </a:p>
          <a:p>
            <a:pPr algn="just"/>
            <a:r>
              <a:rPr lang="el-GR" dirty="0">
                <a:solidFill>
                  <a:srgbClr val="002060"/>
                </a:solidFill>
              </a:rPr>
              <a:t>Βασική αρχή του δικού μας εκσυγχρονισμού ήταν η καλλιέργεια της προσωπικότητας και </a:t>
            </a:r>
            <a:r>
              <a:rPr lang="el-GR" b="1" dirty="0">
                <a:solidFill>
                  <a:srgbClr val="002060"/>
                </a:solidFill>
              </a:rPr>
              <a:t>η προετοιμασία για ομαλή επανένταξη </a:t>
            </a:r>
            <a:r>
              <a:rPr lang="el-GR" dirty="0">
                <a:solidFill>
                  <a:srgbClr val="002060"/>
                </a:solidFill>
              </a:rPr>
              <a:t>των κρατουμένων στην κοινωνία.</a:t>
            </a:r>
          </a:p>
          <a:p>
            <a:pPr algn="just"/>
            <a:r>
              <a:rPr lang="el-GR" dirty="0">
                <a:solidFill>
                  <a:srgbClr val="002060"/>
                </a:solidFill>
              </a:rPr>
              <a:t>Δημιουργήθηκε </a:t>
            </a:r>
            <a:r>
              <a:rPr lang="el-GR" b="1" dirty="0">
                <a:solidFill>
                  <a:srgbClr val="002060"/>
                </a:solidFill>
              </a:rPr>
              <a:t>Σχολή Δεσμοφυλάκων </a:t>
            </a:r>
            <a:r>
              <a:rPr lang="el-GR" dirty="0">
                <a:solidFill>
                  <a:srgbClr val="002060"/>
                </a:solidFill>
              </a:rPr>
              <a:t>και αξιοποιήθηκε κάθε δυνατότητα εκπαίδευσης τους στην Κύπρο και το εξωτερικό.</a:t>
            </a:r>
          </a:p>
          <a:p>
            <a:r>
              <a:rPr lang="el-GR" dirty="0">
                <a:solidFill>
                  <a:srgbClr val="002060"/>
                </a:solidFill>
              </a:rPr>
              <a:t>Εφαρμόστηκαν </a:t>
            </a:r>
            <a:r>
              <a:rPr lang="el-GR" b="1" dirty="0">
                <a:solidFill>
                  <a:srgbClr val="002060"/>
                </a:solidFill>
              </a:rPr>
              <a:t>νέα προγράμματα σωφρονισμού</a:t>
            </a:r>
            <a:r>
              <a:rPr lang="el-GR" dirty="0">
                <a:solidFill>
                  <a:srgbClr val="002060"/>
                </a:solidFill>
              </a:rPr>
              <a:t>, παραχωρείται η δυνατότητα επικοινωνίας των κρατουμένων με την κοινωνία και ευκαιρίες δημιουργικής απασχόλησης, ψυχαγωγίας και άσκησης κατά τον εγκλεισμό. </a:t>
            </a:r>
          </a:p>
          <a:p>
            <a:endParaRPr lang="el-GR" b="1" dirty="0">
              <a:solidFill>
                <a:srgbClr val="002060"/>
              </a:solidFill>
            </a:endParaRPr>
          </a:p>
          <a:p>
            <a:pPr marL="0" indent="0">
              <a:buNone/>
            </a:pPr>
            <a:endParaRPr lang="el-GR" b="1"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1826445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66940"/>
            <a:ext cx="10820400" cy="4951745"/>
          </a:xfrm>
        </p:spPr>
        <p:txBody>
          <a:bodyPr>
            <a:normAutofit/>
          </a:bodyPr>
          <a:lstStyle/>
          <a:p>
            <a:endParaRPr lang="el-GR" dirty="0">
              <a:solidFill>
                <a:srgbClr val="002060"/>
              </a:solidFill>
            </a:endParaRPr>
          </a:p>
          <a:p>
            <a:r>
              <a:rPr lang="el-GR" dirty="0">
                <a:solidFill>
                  <a:srgbClr val="002060"/>
                </a:solidFill>
              </a:rPr>
              <a:t>Λειτουργήσαμε </a:t>
            </a:r>
            <a:r>
              <a:rPr lang="el-GR" b="1" dirty="0">
                <a:solidFill>
                  <a:srgbClr val="002060"/>
                </a:solidFill>
              </a:rPr>
              <a:t>προγράμματα απεξάρτησης από τα ναρκωτικά </a:t>
            </a:r>
            <a:r>
              <a:rPr lang="el-GR" dirty="0">
                <a:solidFill>
                  <a:srgbClr val="002060"/>
                </a:solidFill>
              </a:rPr>
              <a:t>και στηρίξαμε αυτούς που έχουν ανάγκη, δίνοντας μια δεύτερη ευκαιρία στον χρήστη να μην αντιμετωπίζεται ως εγκληματίας και να μην φυλακίζεται. </a:t>
            </a:r>
          </a:p>
          <a:p>
            <a:r>
              <a:rPr lang="el-GR" b="1" dirty="0">
                <a:solidFill>
                  <a:srgbClr val="002060"/>
                </a:solidFill>
              </a:rPr>
              <a:t>Άλλαξε πλήρως το εκπαιδευτικό σύστημα</a:t>
            </a:r>
            <a:r>
              <a:rPr lang="el-GR" dirty="0">
                <a:solidFill>
                  <a:srgbClr val="002060"/>
                </a:solidFill>
              </a:rPr>
              <a:t>. Ως αποτέλεσμα φοιτούν πάνω από 400 </a:t>
            </a:r>
            <a:r>
              <a:rPr lang="el-GR">
                <a:solidFill>
                  <a:srgbClr val="002060"/>
                </a:solidFill>
              </a:rPr>
              <a:t>κρατούμενοι φέτος </a:t>
            </a:r>
            <a:r>
              <a:rPr lang="el-GR" dirty="0">
                <a:solidFill>
                  <a:srgbClr val="002060"/>
                </a:solidFill>
              </a:rPr>
              <a:t>(ποσοστό άνω του 75% των κρατουμένων) – ενώ 15 φοιτούν στα ακαδημαϊκά ιδρύματα. Από τα υψηλότερα ποσοστά στην Ευρώπη.</a:t>
            </a:r>
          </a:p>
          <a:p>
            <a:pPr algn="just"/>
            <a:r>
              <a:rPr lang="el-GR" dirty="0">
                <a:solidFill>
                  <a:srgbClr val="002060"/>
                </a:solidFill>
              </a:rPr>
              <a:t>Πραγματοποιήθηκαν </a:t>
            </a:r>
            <a:r>
              <a:rPr lang="el-GR" b="1" dirty="0">
                <a:solidFill>
                  <a:srgbClr val="002060"/>
                </a:solidFill>
              </a:rPr>
              <a:t>14 βελτιωτικά έργα στις υποδομές </a:t>
            </a:r>
            <a:r>
              <a:rPr lang="el-GR" dirty="0">
                <a:solidFill>
                  <a:srgbClr val="002060"/>
                </a:solidFill>
              </a:rPr>
              <a:t>των Φυλακών Φυλακές: στα οποία περιλαμβάνονται 3 καινούριες πτέρυγες (Γυναικεία, Πτέρυγες Α και 10</a:t>
            </a:r>
            <a:r>
              <a:rPr lang="el-GR" baseline="30000" dirty="0">
                <a:solidFill>
                  <a:srgbClr val="002060"/>
                </a:solidFill>
              </a:rPr>
              <a:t>Α</a:t>
            </a:r>
            <a:r>
              <a:rPr lang="el-GR" dirty="0">
                <a:solidFill>
                  <a:srgbClr val="002060"/>
                </a:solidFill>
              </a:rPr>
              <a:t>, έξι γυμναστήρια</a:t>
            </a:r>
            <a:r>
              <a:rPr lang="en-US" dirty="0">
                <a:solidFill>
                  <a:srgbClr val="002060"/>
                </a:solidFill>
              </a:rPr>
              <a:t>, </a:t>
            </a:r>
            <a:r>
              <a:rPr lang="el-GR" dirty="0">
                <a:solidFill>
                  <a:srgbClr val="002060"/>
                </a:solidFill>
              </a:rPr>
              <a:t>και άλλα έργα που θα ολοκληρωθούν εντός του 2019. </a:t>
            </a:r>
          </a:p>
          <a:p>
            <a:pPr algn="just"/>
            <a:r>
              <a:rPr lang="el-GR" dirty="0">
                <a:solidFill>
                  <a:srgbClr val="002060"/>
                </a:solidFill>
              </a:rPr>
              <a:t>Το σύστημα έχει αλλάξει και οι αλλαγές αναγνωρίζονται διεθνώς</a:t>
            </a:r>
          </a:p>
          <a:p>
            <a:pPr algn="just"/>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45</a:t>
            </a:fld>
            <a:endParaRPr lang="en-US" dirty="0"/>
          </a:p>
        </p:txBody>
      </p:sp>
    </p:spTree>
    <p:extLst>
      <p:ext uri="{BB962C8B-B14F-4D97-AF65-F5344CB8AC3E}">
        <p14:creationId xmlns:p14="http://schemas.microsoft.com/office/powerpoint/2010/main" val="3364939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66092"/>
            <a:ext cx="10820400" cy="4852593"/>
          </a:xfrm>
        </p:spPr>
        <p:txBody>
          <a:bodyPr/>
          <a:lstStyle/>
          <a:p>
            <a:pPr marL="0" indent="0" algn="ctr">
              <a:buNone/>
            </a:pPr>
            <a:r>
              <a:rPr lang="el-GR" sz="2400" b="1" dirty="0">
                <a:solidFill>
                  <a:srgbClr val="002060"/>
                </a:solidFill>
              </a:rPr>
              <a:t>Εκσυγχρονισμός Κρατικού Αρχείου </a:t>
            </a:r>
          </a:p>
          <a:p>
            <a:pPr algn="just"/>
            <a:r>
              <a:rPr lang="el-GR" dirty="0">
                <a:solidFill>
                  <a:srgbClr val="002060"/>
                </a:solidFill>
              </a:rPr>
              <a:t>Ανοίξαμε τις πόρτες του ιστορικού αρχείου του κράτους για έρευνα και μελέτη</a:t>
            </a:r>
          </a:p>
          <a:p>
            <a:pPr marL="0" indent="0" algn="just">
              <a:buNone/>
            </a:pPr>
            <a:r>
              <a:rPr lang="el-GR" dirty="0">
                <a:solidFill>
                  <a:srgbClr val="002060"/>
                </a:solidFill>
              </a:rPr>
              <a:t>   στο κοινό. </a:t>
            </a:r>
          </a:p>
          <a:p>
            <a:pPr algn="just"/>
            <a:r>
              <a:rPr lang="el-GR" dirty="0">
                <a:solidFill>
                  <a:srgbClr val="002060"/>
                </a:solidFill>
              </a:rPr>
              <a:t>Προχωρά </a:t>
            </a:r>
            <a:r>
              <a:rPr lang="el-GR" b="1" dirty="0">
                <a:solidFill>
                  <a:srgbClr val="002060"/>
                </a:solidFill>
              </a:rPr>
              <a:t>η ψηφιοποίηση των αρχειακών συλλογών </a:t>
            </a:r>
            <a:r>
              <a:rPr lang="el-GR" dirty="0">
                <a:solidFill>
                  <a:srgbClr val="002060"/>
                </a:solidFill>
              </a:rPr>
              <a:t>και η σταδιακή προσφορά προς τους μελετητές μέσω του διαδικτύου. </a:t>
            </a:r>
          </a:p>
          <a:p>
            <a:pPr algn="just"/>
            <a:r>
              <a:rPr lang="el-GR" dirty="0">
                <a:solidFill>
                  <a:srgbClr val="002060"/>
                </a:solidFill>
              </a:rPr>
              <a:t>Στο εργαστήριο ψηφιοποίησης σαρώνονται, επίσης, οι ιστορικές συλλογές του Κρατικού Αρχείου για σκοπούς ηλεκτρονικής αναζήτησης.</a:t>
            </a:r>
          </a:p>
          <a:p>
            <a:pPr algn="just"/>
            <a:r>
              <a:rPr lang="el-GR" dirty="0">
                <a:solidFill>
                  <a:srgbClr val="002060"/>
                </a:solidFill>
              </a:rPr>
              <a:t>Αξιοποιούνται </a:t>
            </a:r>
            <a:r>
              <a:rPr lang="el-GR" b="1" dirty="0">
                <a:solidFill>
                  <a:srgbClr val="002060"/>
                </a:solidFill>
              </a:rPr>
              <a:t>νέες μέθοδοι, προστασίας και διαφύλαξη των ηλεκτρονικών αρχείων των διαφόρων υπηρεσιών </a:t>
            </a:r>
            <a:r>
              <a:rPr lang="el-GR" dirty="0">
                <a:solidFill>
                  <a:srgbClr val="002060"/>
                </a:solidFill>
              </a:rPr>
              <a:t>που επιλέγονται για μεταφορά στο Κρατικό Αρχείο, όπως η </a:t>
            </a:r>
            <a:r>
              <a:rPr lang="el-GR" dirty="0" err="1">
                <a:solidFill>
                  <a:srgbClr val="002060"/>
                </a:solidFill>
              </a:rPr>
              <a:t>μικροφωτογράφιση</a:t>
            </a:r>
            <a:r>
              <a:rPr lang="el-GR" dirty="0">
                <a:solidFill>
                  <a:srgbClr val="002060"/>
                </a:solidFill>
              </a:rPr>
              <a:t> αρχείων.</a:t>
            </a:r>
          </a:p>
          <a:p>
            <a:pPr marL="0" indent="0" algn="just">
              <a:buNone/>
            </a:pPr>
            <a:endParaRPr lang="el-GR" dirty="0">
              <a:solidFill>
                <a:srgbClr val="002060"/>
              </a:solidFill>
            </a:endParaRPr>
          </a:p>
          <a:p>
            <a:pPr marL="0" indent="0" algn="just">
              <a:buNone/>
            </a:pPr>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46</a:t>
            </a:fld>
            <a:endParaRPr lang="en-US" dirty="0"/>
          </a:p>
        </p:txBody>
      </p:sp>
    </p:spTree>
    <p:extLst>
      <p:ext uri="{BB962C8B-B14F-4D97-AF65-F5344CB8AC3E}">
        <p14:creationId xmlns:p14="http://schemas.microsoft.com/office/powerpoint/2010/main" val="1963365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302" y="1060315"/>
            <a:ext cx="10814742" cy="4937681"/>
          </a:xfrm>
        </p:spPr>
        <p:txBody>
          <a:bodyPr>
            <a:normAutofit fontScale="85000" lnSpcReduction="20000"/>
          </a:bodyPr>
          <a:lstStyle/>
          <a:p>
            <a:pPr algn="just">
              <a:buFont typeface="Wingdings" pitchFamily="2" charset="2"/>
              <a:buChar char="Ø"/>
            </a:pPr>
            <a:endParaRPr lang="el-GR" dirty="0">
              <a:solidFill>
                <a:srgbClr val="002060"/>
              </a:solidFill>
            </a:endParaRPr>
          </a:p>
          <a:p>
            <a:pPr algn="just">
              <a:buFont typeface="Wingdings" pitchFamily="2" charset="2"/>
              <a:buChar char="Ø"/>
            </a:pPr>
            <a:r>
              <a:rPr lang="el-GR" sz="2100" dirty="0">
                <a:solidFill>
                  <a:srgbClr val="002060"/>
                </a:solidFill>
              </a:rPr>
              <a:t>Εκσυγχρονισμός </a:t>
            </a:r>
            <a:r>
              <a:rPr lang="el-GR" sz="2100" b="1" dirty="0">
                <a:solidFill>
                  <a:srgbClr val="002060"/>
                </a:solidFill>
              </a:rPr>
              <a:t>Αστυνομίας</a:t>
            </a:r>
          </a:p>
          <a:p>
            <a:pPr algn="just">
              <a:buFont typeface="Wingdings" pitchFamily="2" charset="2"/>
              <a:buChar char="Ø"/>
            </a:pPr>
            <a:endParaRPr lang="el-GR" sz="2100" dirty="0">
              <a:solidFill>
                <a:srgbClr val="002060"/>
              </a:solidFill>
            </a:endParaRPr>
          </a:p>
          <a:p>
            <a:pPr lvl="1" algn="just">
              <a:buFont typeface="Wingdings" pitchFamily="2" charset="2"/>
              <a:buChar char="Ø"/>
            </a:pPr>
            <a:r>
              <a:rPr lang="el-GR" sz="2100" dirty="0">
                <a:solidFill>
                  <a:srgbClr val="002060"/>
                </a:solidFill>
              </a:rPr>
              <a:t>Σύσταση </a:t>
            </a:r>
            <a:r>
              <a:rPr lang="el-GR" sz="2100" b="1" dirty="0">
                <a:solidFill>
                  <a:srgbClr val="002060"/>
                </a:solidFill>
              </a:rPr>
              <a:t>Υπηρεσίας Εσωτερικού Ελέγχου</a:t>
            </a:r>
          </a:p>
          <a:p>
            <a:pPr lvl="1" algn="just">
              <a:buFont typeface="Wingdings" pitchFamily="2" charset="2"/>
              <a:buChar char="Ø"/>
            </a:pPr>
            <a:r>
              <a:rPr lang="el-GR" sz="2100" b="1" dirty="0">
                <a:solidFill>
                  <a:srgbClr val="002060"/>
                </a:solidFill>
              </a:rPr>
              <a:t>Αναβάθμιση εκπαιδεύσεων (Συνεργασία Πανεπιστήμια &amp;  Σχολές Άλλων Χωρών – Πιστοποίηση Α.Α.Κ.)</a:t>
            </a:r>
          </a:p>
          <a:p>
            <a:pPr lvl="1" algn="just">
              <a:buFont typeface="Wingdings" pitchFamily="2" charset="2"/>
              <a:buChar char="Ø"/>
            </a:pPr>
            <a:r>
              <a:rPr lang="el-GR" sz="2100" b="1" dirty="0">
                <a:solidFill>
                  <a:srgbClr val="002060"/>
                </a:solidFill>
              </a:rPr>
              <a:t>Νέα κριτήρια προσλήψεων - ενδυνάμωση αξιοκρατικών διαδικασιών</a:t>
            </a:r>
          </a:p>
          <a:p>
            <a:pPr lvl="1" algn="just">
              <a:buFont typeface="Wingdings" pitchFamily="2" charset="2"/>
              <a:buChar char="Ø"/>
            </a:pPr>
            <a:endParaRPr lang="el-GR" dirty="0">
              <a:solidFill>
                <a:srgbClr val="002060"/>
              </a:solidFill>
            </a:endParaRPr>
          </a:p>
          <a:p>
            <a:pPr algn="just">
              <a:buFont typeface="Wingdings" pitchFamily="2" charset="2"/>
              <a:buChar char="Ø"/>
            </a:pPr>
            <a:r>
              <a:rPr lang="el-GR" dirty="0">
                <a:solidFill>
                  <a:srgbClr val="002060"/>
                </a:solidFill>
              </a:rPr>
              <a:t>Εκσυγχρονισμός </a:t>
            </a:r>
            <a:r>
              <a:rPr lang="el-GR" b="1" dirty="0">
                <a:solidFill>
                  <a:srgbClr val="002060"/>
                </a:solidFill>
              </a:rPr>
              <a:t>Σωφρονιστικού Συστήματος </a:t>
            </a:r>
          </a:p>
          <a:p>
            <a:pPr lvl="1" algn="just">
              <a:buFont typeface="Wingdings" pitchFamily="2" charset="2"/>
              <a:buChar char="Ø"/>
            </a:pPr>
            <a:r>
              <a:rPr lang="el-GR" dirty="0">
                <a:solidFill>
                  <a:srgbClr val="002060"/>
                </a:solidFill>
              </a:rPr>
              <a:t>Σεβασμός στα δικαιώματα των κρατουμένων</a:t>
            </a:r>
          </a:p>
          <a:p>
            <a:pPr lvl="1" algn="just">
              <a:buFont typeface="Wingdings" pitchFamily="2" charset="2"/>
              <a:buChar char="Ø"/>
            </a:pPr>
            <a:r>
              <a:rPr lang="el-GR" dirty="0">
                <a:solidFill>
                  <a:srgbClr val="002060"/>
                </a:solidFill>
              </a:rPr>
              <a:t>Επένδυση στην Εκπαίδευση και Επανένταξη των Κρατουμένων</a:t>
            </a:r>
          </a:p>
          <a:p>
            <a:pPr lvl="1" algn="just">
              <a:buFont typeface="Wingdings" pitchFamily="2" charset="2"/>
              <a:buChar char="Ø"/>
            </a:pPr>
            <a:r>
              <a:rPr lang="el-GR" dirty="0">
                <a:solidFill>
                  <a:srgbClr val="002060"/>
                </a:solidFill>
              </a:rPr>
              <a:t>Αναθεώρηση νομοθετικού πλαισίου</a:t>
            </a:r>
          </a:p>
          <a:p>
            <a:pPr lvl="1" algn="just">
              <a:buFont typeface="Wingdings" pitchFamily="2" charset="2"/>
              <a:buChar char="Ø"/>
            </a:pPr>
            <a:endParaRPr lang="en-US" dirty="0">
              <a:solidFill>
                <a:srgbClr val="002060"/>
              </a:solidFill>
            </a:endParaRPr>
          </a:p>
          <a:p>
            <a:pPr marL="0" indent="0" algn="just">
              <a:buNone/>
            </a:pPr>
            <a:r>
              <a:rPr lang="el-GR" b="1" dirty="0">
                <a:solidFill>
                  <a:srgbClr val="002060"/>
                </a:solidFill>
              </a:rPr>
              <a:t>Διεύρυνση αρμοδιοτήτων </a:t>
            </a:r>
            <a:r>
              <a:rPr lang="el-GR" dirty="0">
                <a:solidFill>
                  <a:srgbClr val="002060"/>
                </a:solidFill>
              </a:rPr>
              <a:t>του ΥΔΔΤ</a:t>
            </a:r>
            <a:r>
              <a:rPr lang="en-US" dirty="0">
                <a:solidFill>
                  <a:srgbClr val="002060"/>
                </a:solidFill>
              </a:rPr>
              <a:t>:</a:t>
            </a:r>
          </a:p>
          <a:p>
            <a:pPr algn="just">
              <a:buFont typeface="Wingdings" pitchFamily="2" charset="2"/>
              <a:buChar char="Ø"/>
            </a:pPr>
            <a:r>
              <a:rPr lang="el-GR" dirty="0">
                <a:solidFill>
                  <a:srgbClr val="002060"/>
                </a:solidFill>
              </a:rPr>
              <a:t>Ασχοληθήκαμε σε βάθος με τα προβλήματα των δικαστηρίων, ενσκήψαμε σε θέματα διαφάνειας και πρόληψης της διαφθοράς, σεβασμού των ανθρωπίνων δικαιωμάτων</a:t>
            </a:r>
          </a:p>
          <a:p>
            <a:pPr algn="just">
              <a:buFont typeface="Wingdings" pitchFamily="2" charset="2"/>
              <a:buChar char="Ø"/>
            </a:pPr>
            <a:r>
              <a:rPr lang="el-GR" dirty="0">
                <a:solidFill>
                  <a:srgbClr val="002060"/>
                </a:solidFill>
              </a:rPr>
              <a:t>Για τους σκοπούς αυτούς δημιουργήθηκαν νέα Τμήματα, εκπονήθηκαν στρατηγικές, προωθήθηκαν νόμοι  </a:t>
            </a:r>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421350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FC3AAF-CF2D-4558-82FD-080E6F13D199}"/>
              </a:ext>
            </a:extLst>
          </p:cNvPr>
          <p:cNvSpPr>
            <a:spLocks noGrp="1"/>
          </p:cNvSpPr>
          <p:nvPr>
            <p:ph idx="1"/>
          </p:nvPr>
        </p:nvSpPr>
        <p:spPr>
          <a:xfrm>
            <a:off x="1151067" y="1570616"/>
            <a:ext cx="10015371" cy="4012604"/>
          </a:xfrm>
        </p:spPr>
        <p:txBody>
          <a:bodyPr>
            <a:normAutofit lnSpcReduction="10000"/>
          </a:bodyPr>
          <a:lstStyle/>
          <a:p>
            <a:pPr marL="0" indent="0" algn="ctr">
              <a:buNone/>
            </a:pPr>
            <a:r>
              <a:rPr lang="el-GR" sz="2400" b="1" dirty="0">
                <a:solidFill>
                  <a:srgbClr val="002060"/>
                </a:solidFill>
              </a:rPr>
              <a:t>Μεταρρυθμίσεις στη Δικαιοσύνη</a:t>
            </a:r>
          </a:p>
          <a:p>
            <a:pPr marL="0" indent="0">
              <a:buNone/>
            </a:pPr>
            <a:r>
              <a:rPr lang="el-GR" sz="2400" b="1" dirty="0">
                <a:solidFill>
                  <a:srgbClr val="002060"/>
                </a:solidFill>
              </a:rPr>
              <a:t> </a:t>
            </a:r>
          </a:p>
          <a:p>
            <a:pPr marL="0" indent="0">
              <a:buNone/>
            </a:pPr>
            <a:r>
              <a:rPr lang="el-GR" sz="2400" b="1" dirty="0">
                <a:solidFill>
                  <a:srgbClr val="002060"/>
                </a:solidFill>
              </a:rPr>
              <a:t>Αγγίξαμε για πρώτη φορά τα προβλήματα των Δικαστηρίων τα οποία βρίσκονταν σε πορεία κατάρρευσης</a:t>
            </a:r>
            <a:endParaRPr lang="el-GR" dirty="0">
              <a:solidFill>
                <a:srgbClr val="002060"/>
              </a:solidFill>
            </a:endParaRPr>
          </a:p>
          <a:p>
            <a:pPr lvl="0"/>
            <a:r>
              <a:rPr lang="el-GR" dirty="0">
                <a:solidFill>
                  <a:srgbClr val="002060"/>
                </a:solidFill>
              </a:rPr>
              <a:t>Επιδιώξαμε και πετύχαμε την στενή συνεργασία της εκτελεστικής και δικαστικής εξουσίας καθώς και των άλλων φορέων.</a:t>
            </a:r>
          </a:p>
          <a:p>
            <a:pPr lvl="0"/>
            <a:r>
              <a:rPr lang="el-GR" dirty="0">
                <a:solidFill>
                  <a:srgbClr val="002060"/>
                </a:solidFill>
              </a:rPr>
              <a:t>Ιδρύθηκαν 2 νέα Δικαστήρια</a:t>
            </a:r>
            <a:r>
              <a:rPr lang="en-US" dirty="0">
                <a:solidFill>
                  <a:srgbClr val="002060"/>
                </a:solidFill>
              </a:rPr>
              <a:t>: </a:t>
            </a:r>
            <a:r>
              <a:rPr lang="el-GR" dirty="0">
                <a:solidFill>
                  <a:srgbClr val="002060"/>
                </a:solidFill>
              </a:rPr>
              <a:t>Διοικητικού Δικαστηρίου</a:t>
            </a:r>
            <a:r>
              <a:rPr lang="en-US" dirty="0">
                <a:solidFill>
                  <a:srgbClr val="002060"/>
                </a:solidFill>
              </a:rPr>
              <a:t> </a:t>
            </a:r>
            <a:r>
              <a:rPr lang="el-GR" dirty="0">
                <a:solidFill>
                  <a:srgbClr val="002060"/>
                </a:solidFill>
              </a:rPr>
              <a:t>και Διοικητικού Δικαστηρίου Διεθνούς Προστασίας</a:t>
            </a:r>
          </a:p>
          <a:p>
            <a:r>
              <a:rPr lang="el-GR" dirty="0">
                <a:solidFill>
                  <a:srgbClr val="002060"/>
                </a:solidFill>
              </a:rPr>
              <a:t>Προωθήσαμε τη ίδρυση </a:t>
            </a:r>
            <a:r>
              <a:rPr lang="el-GR" b="1" dirty="0">
                <a:solidFill>
                  <a:srgbClr val="002060"/>
                </a:solidFill>
              </a:rPr>
              <a:t>Εμπορικού Δικαστηρίου και Ναυτοδικείου, την επαναλειτουργία του Ανώτατου</a:t>
            </a:r>
            <a:r>
              <a:rPr lang="el-GR" sz="2000" dirty="0">
                <a:solidFill>
                  <a:srgbClr val="002060"/>
                </a:solidFill>
              </a:rPr>
              <a:t> </a:t>
            </a:r>
            <a:r>
              <a:rPr lang="el-GR" sz="2000" b="1" dirty="0">
                <a:solidFill>
                  <a:srgbClr val="002060"/>
                </a:solidFill>
              </a:rPr>
              <a:t>Δικαστηρίου και Ανώτατου Συνταγματικού Δικαστηρίου </a:t>
            </a:r>
            <a:r>
              <a:rPr lang="el-GR" sz="2000" dirty="0">
                <a:solidFill>
                  <a:srgbClr val="002060"/>
                </a:solidFill>
              </a:rPr>
              <a:t>στη βάση του Συντάγματος, την σύσταση </a:t>
            </a:r>
            <a:r>
              <a:rPr lang="el-GR" sz="2000" b="1" dirty="0">
                <a:solidFill>
                  <a:srgbClr val="002060"/>
                </a:solidFill>
              </a:rPr>
              <a:t>Εφετείου</a:t>
            </a:r>
            <a:r>
              <a:rPr lang="el-GR" sz="2000" dirty="0">
                <a:solidFill>
                  <a:srgbClr val="002060"/>
                </a:solidFill>
              </a:rPr>
              <a:t>. </a:t>
            </a:r>
          </a:p>
          <a:p>
            <a:pPr lvl="0"/>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72531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87736"/>
            <a:ext cx="10820400" cy="4830949"/>
          </a:xfrm>
        </p:spPr>
        <p:txBody>
          <a:bodyPr>
            <a:normAutofit/>
          </a:bodyPr>
          <a:lstStyle/>
          <a:p>
            <a:pPr lvl="0"/>
            <a:endParaRPr lang="el-GR" b="1" dirty="0">
              <a:solidFill>
                <a:srgbClr val="002060"/>
              </a:solidFill>
            </a:endParaRPr>
          </a:p>
          <a:p>
            <a:r>
              <a:rPr lang="el-GR" b="1" dirty="0">
                <a:solidFill>
                  <a:srgbClr val="002060"/>
                </a:solidFill>
              </a:rPr>
              <a:t>Κτίρια: </a:t>
            </a:r>
            <a:r>
              <a:rPr lang="el-GR" dirty="0">
                <a:solidFill>
                  <a:srgbClr val="002060"/>
                </a:solidFill>
              </a:rPr>
              <a:t>Ολιστική αντιμετώπιση του προβλήματος, με σωστό προγραμματισμό και διαχείριση, έγινε κατορθωτή η υλοποίηση σημαντικών έργων υποδομής παρά τα στενά οικονομικά περιθώρια. </a:t>
            </a:r>
          </a:p>
          <a:p>
            <a:endParaRPr lang="el-GR" dirty="0">
              <a:solidFill>
                <a:srgbClr val="002060"/>
              </a:solidFill>
            </a:endParaRPr>
          </a:p>
          <a:p>
            <a:r>
              <a:rPr lang="el-GR" b="1" dirty="0">
                <a:solidFill>
                  <a:srgbClr val="002060"/>
                </a:solidFill>
              </a:rPr>
              <a:t>Εργαστήκαμε στη βάση μελετών: </a:t>
            </a:r>
            <a:r>
              <a:rPr lang="el-GR" dirty="0">
                <a:solidFill>
                  <a:srgbClr val="002060"/>
                </a:solidFill>
              </a:rPr>
              <a:t>Προωθήσαμε μέτρα και νομοσχέδια που ικανοποιούν τις σύγχρονές απαιτήσεις :</a:t>
            </a:r>
          </a:p>
          <a:p>
            <a:pPr lvl="0"/>
            <a:r>
              <a:rPr lang="el-GR" sz="2000" dirty="0" err="1">
                <a:solidFill>
                  <a:srgbClr val="002060"/>
                </a:solidFill>
              </a:rPr>
              <a:t>Ψηφιοποίηση</a:t>
            </a:r>
            <a:r>
              <a:rPr lang="el-GR" sz="2000" dirty="0">
                <a:solidFill>
                  <a:srgbClr val="002060"/>
                </a:solidFill>
              </a:rPr>
              <a:t> των δικαστηρίων - </a:t>
            </a:r>
            <a:r>
              <a:rPr lang="el-GR" sz="2000" b="1" dirty="0">
                <a:solidFill>
                  <a:srgbClr val="002060"/>
                </a:solidFill>
              </a:rPr>
              <a:t>εφαρμογή του </a:t>
            </a:r>
            <a:r>
              <a:rPr lang="en-US" sz="2000" b="1" dirty="0">
                <a:solidFill>
                  <a:srgbClr val="002060"/>
                </a:solidFill>
              </a:rPr>
              <a:t>e</a:t>
            </a:r>
            <a:r>
              <a:rPr lang="el-GR" sz="2000" b="1" dirty="0">
                <a:solidFill>
                  <a:srgbClr val="002060"/>
                </a:solidFill>
              </a:rPr>
              <a:t>-</a:t>
            </a:r>
            <a:r>
              <a:rPr lang="en-US" sz="2000" b="1" dirty="0">
                <a:solidFill>
                  <a:srgbClr val="002060"/>
                </a:solidFill>
              </a:rPr>
              <a:t>justice</a:t>
            </a:r>
            <a:endParaRPr lang="el-GR" sz="2000" dirty="0">
              <a:solidFill>
                <a:srgbClr val="002060"/>
              </a:solidFill>
            </a:endParaRPr>
          </a:p>
          <a:p>
            <a:pPr lvl="0"/>
            <a:r>
              <a:rPr lang="el-GR" sz="2000" b="1" dirty="0">
                <a:solidFill>
                  <a:srgbClr val="002060"/>
                </a:solidFill>
              </a:rPr>
              <a:t>Εφαρμογή συστήματος ψηφιακής καταγραφής πρακτικών </a:t>
            </a:r>
            <a:r>
              <a:rPr lang="el-GR" sz="2000" dirty="0">
                <a:solidFill>
                  <a:srgbClr val="002060"/>
                </a:solidFill>
              </a:rPr>
              <a:t>(DAR). </a:t>
            </a:r>
          </a:p>
          <a:p>
            <a:r>
              <a:rPr lang="el-GR" sz="2000" b="1" dirty="0">
                <a:solidFill>
                  <a:srgbClr val="002060"/>
                </a:solidFill>
              </a:rPr>
              <a:t>Επέκταση του συστήματος </a:t>
            </a:r>
            <a:r>
              <a:rPr lang="el-GR" sz="2000" b="1" dirty="0" err="1">
                <a:solidFill>
                  <a:srgbClr val="002060"/>
                </a:solidFill>
              </a:rPr>
              <a:t>στενοτύπησης</a:t>
            </a:r>
            <a:endParaRPr lang="el-GR" sz="2000" dirty="0">
              <a:solidFill>
                <a:srgbClr val="002060"/>
              </a:solidFill>
            </a:endParaRPr>
          </a:p>
          <a:p>
            <a:pPr lvl="0"/>
            <a:endParaRPr lang="el-GR" dirty="0">
              <a:solidFill>
                <a:srgbClr val="002060"/>
              </a:solidFill>
            </a:endParaRPr>
          </a:p>
          <a:p>
            <a:pPr algn="just"/>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90479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630" y="1478464"/>
            <a:ext cx="11311569" cy="5054538"/>
          </a:xfrm>
        </p:spPr>
        <p:txBody>
          <a:bodyPr>
            <a:normAutofit lnSpcReduction="10000"/>
          </a:bodyPr>
          <a:lstStyle/>
          <a:p>
            <a:pPr marL="0" indent="0">
              <a:buNone/>
            </a:pPr>
            <a:r>
              <a:rPr lang="el-GR" sz="2400" dirty="0">
                <a:solidFill>
                  <a:srgbClr val="002060"/>
                </a:solidFill>
              </a:rPr>
              <a:t>Ακούσαμε τα προβλήματα και προχωρήσαμε με: </a:t>
            </a:r>
          </a:p>
          <a:p>
            <a:pPr marL="0" indent="0">
              <a:buNone/>
            </a:pPr>
            <a:endParaRPr lang="el-GR" sz="2400" dirty="0">
              <a:solidFill>
                <a:srgbClr val="002060"/>
              </a:solidFill>
            </a:endParaRPr>
          </a:p>
          <a:p>
            <a:pPr marL="0" indent="0">
              <a:buNone/>
            </a:pPr>
            <a:r>
              <a:rPr lang="el-GR" sz="2400" dirty="0">
                <a:solidFill>
                  <a:srgbClr val="002060"/>
                </a:solidFill>
              </a:rPr>
              <a:t>Δημιουργία, στα πλαίσια του Επαρχιακού Δικαστηρίου, </a:t>
            </a:r>
          </a:p>
          <a:p>
            <a:r>
              <a:rPr lang="el-GR" sz="2400" b="1" dirty="0">
                <a:solidFill>
                  <a:srgbClr val="002060"/>
                </a:solidFill>
              </a:rPr>
              <a:t>ειδικής δικαιοδοσίας εκδίκασης διαφορών που προκύπτουν από ή σε σχέση με πιστωτικές διευκολύνσεις και αξιόγραφα.</a:t>
            </a:r>
            <a:r>
              <a:rPr lang="el-GR" sz="2400" dirty="0">
                <a:solidFill>
                  <a:srgbClr val="002060"/>
                </a:solidFill>
              </a:rPr>
              <a:t> </a:t>
            </a:r>
          </a:p>
          <a:p>
            <a:r>
              <a:rPr lang="el-GR" sz="2400" b="1" dirty="0">
                <a:solidFill>
                  <a:srgbClr val="002060"/>
                </a:solidFill>
              </a:rPr>
              <a:t>ειδικής διαδικασίας εκδίκασης υποθέσεων μικρών αξιώσεων – προσιτή διαδικασία για τους πολίτες. </a:t>
            </a:r>
          </a:p>
          <a:p>
            <a:pPr marL="0" lvl="0" indent="0" algn="just">
              <a:buNone/>
            </a:pPr>
            <a:endParaRPr lang="el-GR" sz="2400" b="1" dirty="0">
              <a:solidFill>
                <a:srgbClr val="002060"/>
              </a:solidFill>
            </a:endParaRPr>
          </a:p>
          <a:p>
            <a:pPr marL="0" lvl="0" indent="0" algn="just">
              <a:buNone/>
            </a:pPr>
            <a:r>
              <a:rPr lang="el-GR" sz="2400" b="1" dirty="0">
                <a:solidFill>
                  <a:srgbClr val="002060"/>
                </a:solidFill>
              </a:rPr>
              <a:t>Προτείναμε την αναγκαία αναθεώρηση του οικογενειακού δικαίου με </a:t>
            </a:r>
            <a:r>
              <a:rPr lang="el-GR" sz="2400" dirty="0">
                <a:solidFill>
                  <a:srgbClr val="002060"/>
                </a:solidFill>
              </a:rPr>
              <a:t>(κατάθεση στη Βουλή πακέτου (7) νομοσχεδίων).</a:t>
            </a:r>
          </a:p>
          <a:p>
            <a:pPr lvl="0"/>
            <a:endParaRPr lang="el-GR" sz="2400" b="1" dirty="0">
              <a:solidFill>
                <a:srgbClr val="002060"/>
              </a:solidFill>
            </a:endParaRPr>
          </a:p>
          <a:p>
            <a:pPr marL="0" indent="0">
              <a:buNone/>
            </a:pPr>
            <a:r>
              <a:rPr lang="el-GR" sz="2400" b="1" dirty="0">
                <a:solidFill>
                  <a:srgbClr val="002060"/>
                </a:solidFill>
              </a:rPr>
              <a:t>Ρύθμιση της συμμόρφωσης της Διοίκησης στις αποφάσεις του Διοικητικού Δικαστηρίου</a:t>
            </a:r>
            <a:endParaRPr lang="el-GR" sz="2400" dirty="0">
              <a:solidFill>
                <a:srgbClr val="002060"/>
              </a:solidFill>
            </a:endParaRPr>
          </a:p>
          <a:p>
            <a:endParaRPr lang="el-GR" dirty="0"/>
          </a:p>
        </p:txBody>
      </p:sp>
      <p:sp>
        <p:nvSpPr>
          <p:cNvPr id="2" name="Slide Number Placeholder 1"/>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16442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1856"/>
            <a:ext cx="10820400" cy="5006830"/>
          </a:xfrm>
        </p:spPr>
        <p:txBody>
          <a:bodyPr>
            <a:normAutofit fontScale="92500"/>
          </a:bodyPr>
          <a:lstStyle/>
          <a:p>
            <a:pPr marL="0" lvl="0" indent="0" algn="just">
              <a:buNone/>
            </a:pPr>
            <a:endParaRPr lang="el-GR" dirty="0">
              <a:solidFill>
                <a:srgbClr val="002060"/>
              </a:solidFill>
            </a:endParaRPr>
          </a:p>
          <a:p>
            <a:pPr marL="0" lvl="0" indent="0" algn="just">
              <a:buNone/>
            </a:pPr>
            <a:r>
              <a:rPr lang="el-GR" sz="2400" b="1" dirty="0">
                <a:solidFill>
                  <a:srgbClr val="002060"/>
                </a:solidFill>
              </a:rPr>
              <a:t>Ειδικότερα για την επίλυση των καθυστερήσεων στην εκδίκαση υποθέσεων:</a:t>
            </a:r>
          </a:p>
          <a:p>
            <a:pPr algn="just"/>
            <a:r>
              <a:rPr lang="el-GR" sz="2400" b="1" dirty="0">
                <a:solidFill>
                  <a:srgbClr val="002060"/>
                </a:solidFill>
              </a:rPr>
              <a:t>Προγραμματισμός εκκαθάρισης καθυστερημένων υποθέσεων (</a:t>
            </a:r>
            <a:r>
              <a:rPr lang="el-GR" sz="2400" b="1" dirty="0" err="1">
                <a:solidFill>
                  <a:srgbClr val="002060"/>
                </a:solidFill>
              </a:rPr>
              <a:t>backlog</a:t>
            </a:r>
            <a:r>
              <a:rPr lang="el-GR" sz="2400" b="1" dirty="0">
                <a:solidFill>
                  <a:srgbClr val="002060"/>
                </a:solidFill>
              </a:rPr>
              <a:t>)</a:t>
            </a:r>
            <a:endParaRPr lang="en-US" sz="2400" b="1" dirty="0">
              <a:solidFill>
                <a:srgbClr val="002060"/>
              </a:solidFill>
            </a:endParaRPr>
          </a:p>
          <a:p>
            <a:pPr algn="just"/>
            <a:r>
              <a:rPr lang="el-GR" sz="2400" b="1" dirty="0">
                <a:solidFill>
                  <a:srgbClr val="002060"/>
                </a:solidFill>
              </a:rPr>
              <a:t>Αναθεώρηση Θεσμών Πολιτικής Δικονομίας.</a:t>
            </a:r>
            <a:endParaRPr lang="en-US" sz="2400" b="1" dirty="0">
              <a:solidFill>
                <a:srgbClr val="002060"/>
              </a:solidFill>
            </a:endParaRPr>
          </a:p>
          <a:p>
            <a:pPr marL="0" indent="0" algn="just">
              <a:buNone/>
            </a:pPr>
            <a:endParaRPr lang="el-GR" sz="2400" b="1" dirty="0">
              <a:solidFill>
                <a:srgbClr val="002060"/>
              </a:solidFill>
            </a:endParaRPr>
          </a:p>
          <a:p>
            <a:pPr marL="0" indent="0" algn="just">
              <a:buNone/>
            </a:pPr>
            <a:r>
              <a:rPr lang="el-GR" sz="2400" b="1" dirty="0">
                <a:solidFill>
                  <a:srgbClr val="002060"/>
                </a:solidFill>
              </a:rPr>
              <a:t>Επίδοση, απόδοση και επιμόρφωση δικαστών:</a:t>
            </a:r>
          </a:p>
          <a:p>
            <a:pPr algn="just"/>
            <a:r>
              <a:rPr lang="el-GR" sz="2400" b="1" dirty="0">
                <a:solidFill>
                  <a:srgbClr val="002060"/>
                </a:solidFill>
              </a:rPr>
              <a:t>Καθορισμός αντικειμενικών κριτηρίων για την αξιολόγηση, πρόσληψη και  προαγωγή Δικαστών.</a:t>
            </a:r>
          </a:p>
          <a:p>
            <a:pPr algn="just"/>
            <a:r>
              <a:rPr lang="el-GR" sz="2400" b="1" dirty="0">
                <a:solidFill>
                  <a:srgbClr val="002060"/>
                </a:solidFill>
              </a:rPr>
              <a:t> Ίδρυση Σχολής για την Επιμόρφωση των Δικαστών. </a:t>
            </a:r>
            <a:endParaRPr lang="en-US" sz="2400" b="1" dirty="0">
              <a:solidFill>
                <a:srgbClr val="002060"/>
              </a:solidFill>
            </a:endParaRPr>
          </a:p>
          <a:p>
            <a:pPr algn="just"/>
            <a:endParaRPr lang="en-US" sz="2400" b="1" dirty="0">
              <a:solidFill>
                <a:srgbClr val="002060"/>
              </a:solidFill>
            </a:endParaRPr>
          </a:p>
          <a:p>
            <a:pPr marL="0" indent="0" algn="just">
              <a:buNone/>
            </a:pPr>
            <a:r>
              <a:rPr lang="el-GR" sz="2400" dirty="0">
                <a:solidFill>
                  <a:srgbClr val="002060"/>
                </a:solidFill>
              </a:rPr>
              <a:t>Όλα αυτά έγιναν και γίνονται στο πλαίσιο της </a:t>
            </a:r>
            <a:r>
              <a:rPr lang="el-GR" sz="2400" b="1" dirty="0">
                <a:solidFill>
                  <a:srgbClr val="002060"/>
                </a:solidFill>
              </a:rPr>
              <a:t>Γενικής Μεταρρύθμισης των Δικαστηρίων </a:t>
            </a:r>
            <a:r>
              <a:rPr lang="el-GR" sz="2400" dirty="0">
                <a:solidFill>
                  <a:srgbClr val="002060"/>
                </a:solidFill>
              </a:rPr>
              <a:t>(Ανώτατο και Επαρχιακά) που ξεκίνησε τον Νοέμβριο του 2016. </a:t>
            </a:r>
          </a:p>
          <a:p>
            <a:pPr marL="0" lvl="0" indent="0">
              <a:buNone/>
            </a:pPr>
            <a:endParaRPr lang="el-GR" dirty="0">
              <a:solidFill>
                <a:srgbClr val="002060"/>
              </a:solidFill>
            </a:endParaRPr>
          </a:p>
        </p:txBody>
      </p:sp>
      <p:sp>
        <p:nvSpPr>
          <p:cNvPr id="2" name="Slide Number Placeholder 1"/>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86872299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1607</TotalTime>
  <Words>3469</Words>
  <Application>Microsoft Office PowerPoint</Application>
  <PresentationFormat>Custom</PresentationFormat>
  <Paragraphs>393</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Vapor Trail</vt:lpstr>
      <vt:lpstr>ΑπολογισμοΣ εργου υπουργειου δικαιοσυνηΣ και δημοσιαΣ ταξεωΣ</vt:lpstr>
      <vt:lpstr>     Εξαετια Μεταρρυθμισεων-Εκσυγχρονισμου                            – Ριζικων Αλλαγων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Απολογισμος εργου υπουργειου δικαιοσυνης και δημοσιας ταξεως</dc:title>
  <dc:creator>user</dc:creator>
  <cp:lastModifiedBy>Maria Georgiou</cp:lastModifiedBy>
  <cp:revision>131</cp:revision>
  <cp:lastPrinted>2019-05-30T06:44:14Z</cp:lastPrinted>
  <dcterms:created xsi:type="dcterms:W3CDTF">2019-05-14T09:53:23Z</dcterms:created>
  <dcterms:modified xsi:type="dcterms:W3CDTF">2019-05-30T11:23:06Z</dcterms:modified>
</cp:coreProperties>
</file>